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DM Sans Medium"/>
      <p:regular r:id="rId79"/>
      <p:bold r:id="rId80"/>
      <p:italic r:id="rId81"/>
      <p:boldItalic r:id="rId82"/>
    </p:embeddedFont>
    <p:embeddedFont>
      <p:font typeface="Inter"/>
      <p:regular r:id="rId83"/>
      <p:bold r:id="rId84"/>
      <p:italic r:id="rId85"/>
      <p:boldItalic r:id="rId86"/>
    </p:embeddedFont>
    <p:embeddedFont>
      <p:font typeface="Helvetica Neue"/>
      <p:regular r:id="rId87"/>
      <p:bold r:id="rId88"/>
      <p:italic r:id="rId89"/>
      <p:boldItalic r:id="rId90"/>
    </p:embeddedFont>
    <p:embeddedFont>
      <p:font typeface="Helvetica Neue Light"/>
      <p:regular r:id="rId91"/>
      <p:bold r:id="rId92"/>
      <p:italic r:id="rId93"/>
      <p:boldItalic r:id="rId94"/>
    </p:embeddedFont>
    <p:embeddedFont>
      <p:font typeface="Roboto Mono"/>
      <p:regular r:id="rId95"/>
      <p:bold r:id="rId96"/>
      <p:italic r:id="rId97"/>
      <p:boldItalic r:id="rId98"/>
    </p:embeddedFont>
    <p:embeddedFont>
      <p:font typeface="DM Sans"/>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2" Type="http://schemas.openxmlformats.org/officeDocument/2006/relationships/font" Target="fonts/DMSans-boldItalic.fntdata"/><Relationship Id="rId101" Type="http://schemas.openxmlformats.org/officeDocument/2006/relationships/font" Target="fonts/DMSans-italic.fntdata"/><Relationship Id="rId100" Type="http://schemas.openxmlformats.org/officeDocument/2006/relationships/font" Target="fonts/DMSans-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regular.fntdata"/><Relationship Id="rId94" Type="http://schemas.openxmlformats.org/officeDocument/2006/relationships/font" Target="fonts/HelveticaNeueLight-boldItalic.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5.xml"/><Relationship Id="rId99" Type="http://schemas.openxmlformats.org/officeDocument/2006/relationships/font" Target="fonts/DMSans-regular.fntdata"/><Relationship Id="rId10" Type="http://schemas.openxmlformats.org/officeDocument/2006/relationships/slide" Target="slides/slide4.xml"/><Relationship Id="rId98"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HelveticaNeueLight-regular.fntdata"/><Relationship Id="rId90" Type="http://schemas.openxmlformats.org/officeDocument/2006/relationships/font" Target="fonts/HelveticaNeue-boldItalic.fntdata"/><Relationship Id="rId93" Type="http://schemas.openxmlformats.org/officeDocument/2006/relationships/font" Target="fonts/HelveticaNeueLight-italic.fntdata"/><Relationship Id="rId92" Type="http://schemas.openxmlformats.org/officeDocument/2006/relationships/font" Target="fonts/HelveticaNeue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Inter-bold.fntdata"/><Relationship Id="rId83" Type="http://schemas.openxmlformats.org/officeDocument/2006/relationships/font" Target="fonts/Inter-regular.fntdata"/><Relationship Id="rId86" Type="http://schemas.openxmlformats.org/officeDocument/2006/relationships/font" Target="fonts/Inter-boldItalic.fntdata"/><Relationship Id="rId85" Type="http://schemas.openxmlformats.org/officeDocument/2006/relationships/font" Target="fonts/Inter-italic.fntdata"/><Relationship Id="rId88" Type="http://schemas.openxmlformats.org/officeDocument/2006/relationships/font" Target="fonts/HelveticaNeue-bold.fntdata"/><Relationship Id="rId87" Type="http://schemas.openxmlformats.org/officeDocument/2006/relationships/font" Target="fonts/HelveticaNeue-regular.fntdata"/><Relationship Id="rId89" Type="http://schemas.openxmlformats.org/officeDocument/2006/relationships/font" Target="fonts/HelveticaNeue-italic.fntdata"/><Relationship Id="rId80" Type="http://schemas.openxmlformats.org/officeDocument/2006/relationships/font" Target="fonts/DMSansMedium-bold.fntdata"/><Relationship Id="rId82" Type="http://schemas.openxmlformats.org/officeDocument/2006/relationships/font" Target="fonts/DMSansMedium-boldItalic.fntdata"/><Relationship Id="rId81" Type="http://schemas.openxmlformats.org/officeDocument/2006/relationships/font" Target="fonts/DMSansMedium-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font" Target="fonts/DMSansMedium-regular.fntdata"/><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d69baf3240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d69baf3240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6a6917d7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d6a6917d7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highlight>
                  <a:srgbClr val="FFFFFF"/>
                </a:highlight>
                <a:latin typeface="DM Sans"/>
                <a:ea typeface="DM Sans"/>
                <a:cs typeface="DM Sans"/>
                <a:sym typeface="DM Sans"/>
              </a:rPr>
              <a:t>[Opcional: para presentar casos, códigos, imágenes, etc, cualquier contenido que presente un error]</a:t>
            </a:r>
            <a:endParaRPr>
              <a:solidFill>
                <a:schemeClr val="dk1"/>
              </a:solidFill>
              <a:highlight>
                <a:srgbClr val="FFFFFF"/>
              </a:highlight>
              <a:latin typeface="DM Sans"/>
              <a:ea typeface="DM Sans"/>
              <a:cs typeface="DM Sans"/>
              <a:sym typeface="DM Sans"/>
            </a:endParaRPr>
          </a:p>
          <a:p>
            <a:pPr indent="0" lvl="0" marL="0" rtl="0" algn="l">
              <a:spcBef>
                <a:spcPts val="0"/>
              </a:spcBef>
              <a:spcAft>
                <a:spcPts val="0"/>
              </a:spcAft>
              <a:buNone/>
            </a:pPr>
            <a:r>
              <a:t/>
            </a:r>
            <a:endParaRPr>
              <a:solidFill>
                <a:schemeClr val="dk1"/>
              </a:solidFill>
              <a:highlight>
                <a:srgbClr val="FFFFFF"/>
              </a:highlight>
              <a:latin typeface="DM Sans"/>
              <a:ea typeface="DM Sans"/>
              <a:cs typeface="DM Sans"/>
              <a:sym typeface="DM Sans"/>
            </a:endParaRPr>
          </a:p>
          <a:p>
            <a:pPr indent="0" lvl="0" marL="0" rtl="0" algn="l">
              <a:spcBef>
                <a:spcPts val="0"/>
              </a:spcBef>
              <a:spcAft>
                <a:spcPts val="0"/>
              </a:spcAft>
              <a:buNone/>
            </a:pPr>
            <a:r>
              <a:rPr lang="es-419">
                <a:solidFill>
                  <a:schemeClr val="dk1"/>
                </a:solidFill>
                <a:highlight>
                  <a:srgbClr val="DEFC52"/>
                </a:highlight>
                <a:latin typeface="DM Sans"/>
                <a:ea typeface="DM Sans"/>
                <a:cs typeface="DM Sans"/>
                <a:sym typeface="DM Sans"/>
              </a:rPr>
              <a:t>Profe:</a:t>
            </a:r>
            <a:r>
              <a:rPr lang="es-419">
                <a:solidFill>
                  <a:schemeClr val="dk1"/>
                </a:solidFill>
                <a:highlight>
                  <a:srgbClr val="FFFFFF"/>
                </a:highlight>
                <a:latin typeface="DM Sans"/>
                <a:ea typeface="DM Sans"/>
                <a:cs typeface="DM Sans"/>
                <a:sym typeface="DM Sans"/>
              </a:rPr>
              <a:t>  Se sugiere consultar a los estudiantes dónde encuentran en error, pedir que fundamenten. Pueden contestar por chat o habilitar micrófono.</a:t>
            </a:r>
            <a:endParaRPr>
              <a:solidFill>
                <a:schemeClr val="dk1"/>
              </a:solidFill>
              <a:highlight>
                <a:srgbClr val="FFFFFF"/>
              </a:highlight>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69baf3240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d69baf3240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69baf3240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d69baf3240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d69baf3240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d69baf3240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d69baf3240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d69baf3240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69baf3240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69baf3240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69baf3240_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69baf3240_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69baf3240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69baf3240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69baf3240_2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69baf3240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69baf3240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69baf3240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69baf3240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69baf3240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69baf3240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69baf3240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69baf3240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d69baf3240_2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d69baf3240_2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d69baf3240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69baf3240_2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69baf3240_2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69baf3240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69baf3240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d69baf3240_2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d69baf3240_2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d69baf3240_2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d69baf3240_2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69baf3240_2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69baf3240_2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69baf3240_2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69baf3240_2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d69baf3240_2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d69baf3240_2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69baf3240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69baf3240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d69baf3240_2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d69baf3240_2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d69baf3240_2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d69baf3240_2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d69baf3240_2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d69baf3240_2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69baf3240_2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69baf3240_2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69baf3240_2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d69baf3240_2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d69baf3240_2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d69baf3240_2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d69baf3240_2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d69baf3240_2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d69baf3240_2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d69baf3240_2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d69baf3240_2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d69baf3240_2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d69baf3240_2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d69baf3240_2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69baf324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69baf324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d69baf3240_2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d69baf3240_2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d69baf3240_2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d69baf3240_2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69baf3240_2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d69baf3240_2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d69baf3240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d69baf3240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d69baf3240_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d69baf3240_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d69baf3240_4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d69baf3240_4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d69baf3240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d69baf3240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d69baf3240_4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d69baf3240_4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d69baf3240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d69baf3240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d69baf3240_4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d69baf3240_4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6a6917d7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6a6917d7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d69baf3240_4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d69baf3240_4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d69baf3240_4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69baf3240_4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d69baf3240_4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d69baf3240_4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d69baf3240_4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d69baf3240_4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d69baf3240_4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d69baf3240_4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d69baf3240_4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d69baf3240_4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d69baf3240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d69baf3240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d69baf3240_4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d69baf3240_4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d69baf3240_4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d69baf3240_4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d69baf3240_4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d69baf3240_4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6a6917d7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6a6917d7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d69baf3240_4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d69baf3240_4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d69baf3240_4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d69baf3240_4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A continuación se presenta la solución de este desafpio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d69baf3240_4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d69baf3240_4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d69baf3240_4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d69baf3240_4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d69baf3240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d69baf3240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d69baf3240_4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d69baf3240_4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d69baf3240_4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d69baf3240_4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d69baf3240_4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d69baf3240_4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d6a6917d7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d6a6917d7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d6a6917d7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d6a6917d7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69baf3240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69baf3240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No va, es para guiar el uso del template.</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d6a6917d71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d6a6917d71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d6a6917d7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d6a6917d7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d69baf3240_4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d69baf3240_4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419">
                <a:solidFill>
                  <a:schemeClr val="dk1"/>
                </a:solidFill>
                <a:latin typeface="DM Sans"/>
                <a:ea typeface="DM Sans"/>
                <a:cs typeface="DM Sans"/>
                <a:sym typeface="DM Sans"/>
              </a:rPr>
            </a:br>
            <a:r>
              <a:rPr b="1" lang="es-419">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u="sng">
                <a:solidFill>
                  <a:schemeClr val="dk1"/>
                </a:solidFill>
                <a:latin typeface="DM Sans"/>
                <a:ea typeface="DM Sans"/>
                <a:cs typeface="DM Sans"/>
                <a:sym typeface="DM Sans"/>
              </a:rPr>
              <a:t>Consigna:</a:t>
            </a:r>
            <a:r>
              <a:rPr lang="es-419">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419">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419">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419">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419">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u="sng">
                <a:solidFill>
                  <a:schemeClr val="dk1"/>
                </a:solidFill>
                <a:latin typeface="DM Sans"/>
                <a:ea typeface="DM Sans"/>
                <a:cs typeface="DM Sans"/>
                <a:sym typeface="DM Sans"/>
              </a:rPr>
              <a:t>Resultados:</a:t>
            </a:r>
            <a:r>
              <a:rPr lang="es-419">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69baf3240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d69baf3240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6a6917d7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d6a6917d7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1"/>
                </a:solidFill>
                <a:highlight>
                  <a:srgbClr val="FFFFFF"/>
                </a:highlight>
                <a:latin typeface="DM Sans"/>
                <a:ea typeface="DM Sans"/>
                <a:cs typeface="DM Sans"/>
                <a:sym typeface="DM Sans"/>
              </a:rPr>
              <a:t>[Opcional: para presentar casos, códigos, imágenes, etc, cualquier contenido que presente un error]</a:t>
            </a:r>
            <a:endParaRPr>
              <a:solidFill>
                <a:schemeClr val="dk1"/>
              </a:solidFill>
              <a:highlight>
                <a:srgbClr val="FFFFFF"/>
              </a:highlight>
              <a:latin typeface="DM Sans"/>
              <a:ea typeface="DM Sans"/>
              <a:cs typeface="DM Sans"/>
              <a:sym typeface="DM Sans"/>
            </a:endParaRPr>
          </a:p>
          <a:p>
            <a:pPr indent="0" lvl="0" marL="0" rtl="0" algn="l">
              <a:spcBef>
                <a:spcPts val="0"/>
              </a:spcBef>
              <a:spcAft>
                <a:spcPts val="0"/>
              </a:spcAft>
              <a:buNone/>
            </a:pPr>
            <a:r>
              <a:t/>
            </a:r>
            <a:endParaRPr>
              <a:solidFill>
                <a:schemeClr val="dk1"/>
              </a:solidFill>
              <a:highlight>
                <a:srgbClr val="FFFFFF"/>
              </a:highlight>
              <a:latin typeface="DM Sans"/>
              <a:ea typeface="DM Sans"/>
              <a:cs typeface="DM Sans"/>
              <a:sym typeface="DM Sans"/>
            </a:endParaRPr>
          </a:p>
          <a:p>
            <a:pPr indent="0" lvl="0" marL="0" rtl="0" algn="l">
              <a:spcBef>
                <a:spcPts val="0"/>
              </a:spcBef>
              <a:spcAft>
                <a:spcPts val="0"/>
              </a:spcAft>
              <a:buNone/>
            </a:pPr>
            <a:r>
              <a:rPr lang="es-419">
                <a:solidFill>
                  <a:schemeClr val="dk1"/>
                </a:solidFill>
                <a:highlight>
                  <a:srgbClr val="DEFC52"/>
                </a:highlight>
                <a:latin typeface="DM Sans"/>
                <a:ea typeface="DM Sans"/>
                <a:cs typeface="DM Sans"/>
                <a:sym typeface="DM Sans"/>
              </a:rPr>
              <a:t>Profe:</a:t>
            </a:r>
            <a:r>
              <a:rPr lang="es-419">
                <a:solidFill>
                  <a:schemeClr val="dk1"/>
                </a:solidFill>
                <a:highlight>
                  <a:srgbClr val="FFFFFF"/>
                </a:highlight>
                <a:latin typeface="DM Sans"/>
                <a:ea typeface="DM Sans"/>
                <a:cs typeface="DM Sans"/>
                <a:sym typeface="DM Sans"/>
              </a:rPr>
              <a:t>  Se sugiere consultar a los estudiantes dónde encuentran en error, pedir que fundamenten. Pueden contestar por chat o habilitar micrófono.</a:t>
            </a:r>
            <a:endParaRPr>
              <a:solidFill>
                <a:schemeClr val="dk1"/>
              </a:solidFill>
              <a:highlight>
                <a:srgbClr val="FFFFFF"/>
              </a:highlight>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57" name="Google Shape;57;p1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2" name="Google Shape;62;p1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0" name="Shape 70"/>
        <p:cNvGrpSpPr/>
        <p:nvPr/>
      </p:nvGrpSpPr>
      <p:grpSpPr>
        <a:xfrm>
          <a:off x="0" y="0"/>
          <a:ext cx="0" cy="0"/>
          <a:chOff x="0" y="0"/>
          <a:chExt cx="0" cy="0"/>
        </a:xfrm>
      </p:grpSpPr>
      <p:pic>
        <p:nvPicPr>
          <p:cNvPr id="71" name="Google Shape;71;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0" name="Google Shape;8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82" name="Shape 8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5" name="Shape 85"/>
        <p:cNvGrpSpPr/>
        <p:nvPr/>
      </p:nvGrpSpPr>
      <p:grpSpPr>
        <a:xfrm>
          <a:off x="0" y="0"/>
          <a:ext cx="0" cy="0"/>
          <a:chOff x="0" y="0"/>
          <a:chExt cx="0" cy="0"/>
        </a:xfrm>
      </p:grpSpPr>
      <p:sp>
        <p:nvSpPr>
          <p:cNvPr id="86" name="Google Shape;8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hyperlink" Target="https://jsonplaceholder.typicode.co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20.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 Id="rId3" Type="http://schemas.openxmlformats.org/officeDocument/2006/relationships/image" Target="../media/image20.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20.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20.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 Id="rId3" Type="http://schemas.openxmlformats.org/officeDocument/2006/relationships/image" Target="../media/image20.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1.xml"/><Relationship Id="rId3" Type="http://schemas.openxmlformats.org/officeDocument/2006/relationships/image" Target="../media/image25.png"/><Relationship Id="rId4"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image" Target="../media/image30.jpg"/><Relationship Id="rId4"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3" name="Google Shape;93;p28"/>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4" name="Google Shape;94;p28"/>
          <p:cNvSpPr/>
          <p:nvPr/>
        </p:nvSpPr>
        <p:spPr>
          <a:xfrm>
            <a:off x="3293875" y="2844525"/>
            <a:ext cx="199800" cy="199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7"/>
          <p:cNvSpPr txBox="1"/>
          <p:nvPr/>
        </p:nvSpPr>
        <p:spPr>
          <a:xfrm>
            <a:off x="1431550" y="537575"/>
            <a:ext cx="71694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chemeClr val="dk1"/>
                </a:solidFill>
                <a:latin typeface="DM Sans"/>
                <a:ea typeface="DM Sans"/>
                <a:cs typeface="DM Sans"/>
                <a:sym typeface="DM Sans"/>
              </a:rPr>
              <a:t>#FindTheBug: </a:t>
            </a:r>
            <a:r>
              <a:rPr b="1" lang="es-419" sz="2500">
                <a:solidFill>
                  <a:schemeClr val="dk1"/>
                </a:solidFill>
                <a:latin typeface="DM Sans"/>
                <a:ea typeface="DM Sans"/>
                <a:cs typeface="DM Sans"/>
                <a:sym typeface="DM Sans"/>
              </a:rPr>
              <a:t>Error en la Provisión de Servicios</a:t>
            </a:r>
            <a:endParaRPr b="1" sz="3500">
              <a:solidFill>
                <a:schemeClr val="dk1"/>
              </a:solidFill>
              <a:latin typeface="DM Sans"/>
              <a:ea typeface="DM Sans"/>
              <a:cs typeface="DM Sans"/>
              <a:sym typeface="DM Sans"/>
            </a:endParaRPr>
          </a:p>
        </p:txBody>
      </p:sp>
      <p:sp>
        <p:nvSpPr>
          <p:cNvPr id="173" name="Google Shape;173;p37"/>
          <p:cNvSpPr txBox="1"/>
          <p:nvPr/>
        </p:nvSpPr>
        <p:spPr>
          <a:xfrm>
            <a:off x="473350" y="147485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dk1"/>
              </a:solidFill>
              <a:latin typeface="Helvetica Neue"/>
              <a:ea typeface="Helvetica Neue"/>
              <a:cs typeface="Helvetica Neue"/>
              <a:sym typeface="Helvetica Neue"/>
            </a:endParaRPr>
          </a:p>
        </p:txBody>
      </p:sp>
      <p:sp>
        <p:nvSpPr>
          <p:cNvPr id="174" name="Google Shape;174;p37"/>
          <p:cNvSpPr txBox="1"/>
          <p:nvPr/>
        </p:nvSpPr>
        <p:spPr>
          <a:xfrm>
            <a:off x="246875" y="1553375"/>
            <a:ext cx="4289100" cy="466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export class ArticulosService { // FALTA EL @Injectable</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retornarArticulos() {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return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 codigo: 1, descripcion: 'patatas', precio: 12.33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 codigo: 2, descripcion: 'manzanas', precio: 54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En el archivo de módulo (app.module.ts) NO está registrado el servicio en providers</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@NgModule({</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declarations: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p:txBody>
      </p:sp>
      <p:grpSp>
        <p:nvGrpSpPr>
          <p:cNvPr id="175" name="Google Shape;175;p37"/>
          <p:cNvGrpSpPr/>
          <p:nvPr/>
        </p:nvGrpSpPr>
        <p:grpSpPr>
          <a:xfrm>
            <a:off x="473351" y="468273"/>
            <a:ext cx="738900" cy="738900"/>
            <a:chOff x="473351" y="468273"/>
            <a:chExt cx="738900" cy="738900"/>
          </a:xfrm>
        </p:grpSpPr>
        <p:sp>
          <p:nvSpPr>
            <p:cNvPr id="176" name="Google Shape;176;p37"/>
            <p:cNvSpPr/>
            <p:nvPr/>
          </p:nvSpPr>
          <p:spPr>
            <a:xfrm>
              <a:off x="473351" y="4682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37" title="ícono de find the bug"/>
            <p:cNvPicPr preferRelativeResize="0"/>
            <p:nvPr/>
          </p:nvPicPr>
          <p:blipFill>
            <a:blip r:embed="rId3">
              <a:alphaModFix/>
            </a:blip>
            <a:stretch>
              <a:fillRect/>
            </a:stretch>
          </p:blipFill>
          <p:spPr>
            <a:xfrm>
              <a:off x="616475" y="606825"/>
              <a:ext cx="452650" cy="452650"/>
            </a:xfrm>
            <a:prstGeom prst="rect">
              <a:avLst/>
            </a:prstGeom>
            <a:noFill/>
            <a:ln>
              <a:noFill/>
            </a:ln>
          </p:spPr>
        </p:pic>
      </p:grpSp>
      <p:grpSp>
        <p:nvGrpSpPr>
          <p:cNvPr id="178" name="Google Shape;178;p37"/>
          <p:cNvGrpSpPr/>
          <p:nvPr/>
        </p:nvGrpSpPr>
        <p:grpSpPr>
          <a:xfrm>
            <a:off x="0" y="-7400"/>
            <a:ext cx="9143925" cy="44400"/>
            <a:chOff x="0" y="-7400"/>
            <a:chExt cx="9143925" cy="44400"/>
          </a:xfrm>
        </p:grpSpPr>
        <p:sp>
          <p:nvSpPr>
            <p:cNvPr id="179" name="Google Shape;179;p37"/>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80" name="Google Shape;180;p37"/>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
        <p:nvSpPr>
          <p:cNvPr id="181" name="Google Shape;181;p37"/>
          <p:cNvSpPr txBox="1"/>
          <p:nvPr/>
        </p:nvSpPr>
        <p:spPr>
          <a:xfrm>
            <a:off x="4358575" y="1289500"/>
            <a:ext cx="4289100" cy="608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AppComponent</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imports: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BrowserModule,</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AppRoutingModule</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bootstrap: [AppComponent]</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export class AppModule {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En el componente se intenta acceder a una función que no existe en el servicio</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export class HomeComponent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constructor(private articulosService: ArticulosService)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ngOnInit()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console.log(this.articulosService.obtenerArticulos()); // ERROR: el método no existe</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000">
                <a:solidFill>
                  <a:schemeClr val="dk2"/>
                </a:solidFill>
                <a:latin typeface="DM Sans"/>
                <a:ea typeface="DM Sans"/>
                <a:cs typeface="DM Sans"/>
                <a:sym typeface="DM Sans"/>
              </a:rPr>
              <a:t>}</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pSp>
        <p:nvGrpSpPr>
          <p:cNvPr id="186" name="Google Shape;186;p38"/>
          <p:cNvGrpSpPr/>
          <p:nvPr/>
        </p:nvGrpSpPr>
        <p:grpSpPr>
          <a:xfrm>
            <a:off x="475198" y="467571"/>
            <a:ext cx="514422" cy="514422"/>
            <a:chOff x="473351" y="619523"/>
            <a:chExt cx="738900" cy="738900"/>
          </a:xfrm>
        </p:grpSpPr>
        <p:sp>
          <p:nvSpPr>
            <p:cNvPr id="187" name="Google Shape;187;p3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3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89" name="Google Shape;189;p38"/>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190" name="Google Shape;190;p38"/>
          <p:cNvSpPr txBox="1"/>
          <p:nvPr/>
        </p:nvSpPr>
        <p:spPr>
          <a:xfrm>
            <a:off x="475200" y="1080000"/>
            <a:ext cx="5649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Estructura de servicio</a:t>
            </a:r>
            <a:endParaRPr b="1" sz="4000">
              <a:solidFill>
                <a:schemeClr val="dk1"/>
              </a:solidFill>
              <a:latin typeface="DM Sans"/>
              <a:ea typeface="DM Sans"/>
              <a:cs typeface="DM Sans"/>
              <a:sym typeface="DM Sans"/>
            </a:endParaRPr>
          </a:p>
        </p:txBody>
      </p:sp>
      <p:sp>
        <p:nvSpPr>
          <p:cNvPr id="191" name="Google Shape;191;p38"/>
          <p:cNvSpPr txBox="1"/>
          <p:nvPr/>
        </p:nvSpPr>
        <p:spPr>
          <a:xfrm>
            <a:off x="552550" y="2147700"/>
            <a:ext cx="32892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Esta es la estructura del archivo de servicios y la particularidad de las clases de servicios es su decorador: </a:t>
            </a:r>
            <a:r>
              <a:rPr lang="es-419" sz="1350">
                <a:highlight>
                  <a:schemeClr val="accent6"/>
                </a:highlight>
                <a:latin typeface="DM Sans"/>
                <a:ea typeface="DM Sans"/>
                <a:cs typeface="DM Sans"/>
                <a:sym typeface="DM Sans"/>
              </a:rPr>
              <a:t>@Injectable()</a:t>
            </a:r>
            <a:endParaRPr sz="1350">
              <a:highlight>
                <a:schemeClr val="accent6"/>
              </a:highlight>
              <a:latin typeface="DM Sans"/>
              <a:ea typeface="DM Sans"/>
              <a:cs typeface="DM Sans"/>
              <a:sym typeface="DM Sans"/>
            </a:endParaRPr>
          </a:p>
        </p:txBody>
      </p:sp>
      <p:sp>
        <p:nvSpPr>
          <p:cNvPr id="192" name="Google Shape;192;p38"/>
          <p:cNvSpPr txBox="1"/>
          <p:nvPr/>
        </p:nvSpPr>
        <p:spPr>
          <a:xfrm>
            <a:off x="4026000" y="1964075"/>
            <a:ext cx="4642800" cy="22626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i="1" lang="es-419" sz="1350">
                <a:solidFill>
                  <a:srgbClr val="C792EA"/>
                </a:solidFill>
                <a:highlight>
                  <a:srgbClr val="011627"/>
                </a:highlight>
                <a:latin typeface="Courier New"/>
                <a:ea typeface="Courier New"/>
                <a:cs typeface="Courier New"/>
                <a:sym typeface="Courier New"/>
              </a:rPr>
              <a:t>import</a:t>
            </a:r>
            <a:r>
              <a:rPr lang="es-419" sz="1350">
                <a:solidFill>
                  <a:srgbClr val="D6DEEB"/>
                </a:solidFill>
                <a:highlight>
                  <a:srgbClr val="011627"/>
                </a:highlight>
                <a:latin typeface="Courier New"/>
                <a:ea typeface="Courier New"/>
                <a:cs typeface="Courier New"/>
                <a:sym typeface="Courier New"/>
              </a:rPr>
              <a:t> { Injectable } </a:t>
            </a:r>
            <a:r>
              <a:rPr i="1" lang="es-419" sz="1350">
                <a:solidFill>
                  <a:srgbClr val="C792EA"/>
                </a:solidFill>
                <a:highlight>
                  <a:srgbClr val="011627"/>
                </a:highlight>
                <a:latin typeface="Courier New"/>
                <a:ea typeface="Courier New"/>
                <a:cs typeface="Courier New"/>
                <a:sym typeface="Courier New"/>
              </a:rPr>
              <a:t>from</a:t>
            </a:r>
            <a:r>
              <a:rPr lang="es-419" sz="1350">
                <a:solidFill>
                  <a:srgbClr val="D6DEEB"/>
                </a:solidFill>
                <a:highlight>
                  <a:srgbClr val="011627"/>
                </a:highlight>
                <a:latin typeface="Courier New"/>
                <a:ea typeface="Courier New"/>
                <a:cs typeface="Courier New"/>
                <a:sym typeface="Courier New"/>
              </a:rPr>
              <a:t> </a:t>
            </a:r>
            <a:r>
              <a:rPr lang="es-419" sz="1350">
                <a:solidFill>
                  <a:srgbClr val="D9F5DD"/>
                </a:solidFill>
                <a:highlight>
                  <a:srgbClr val="011627"/>
                </a:highlight>
                <a:latin typeface="Courier New"/>
                <a:ea typeface="Courier New"/>
                <a:cs typeface="Courier New"/>
                <a:sym typeface="Courier New"/>
              </a:rPr>
              <a:t>"</a:t>
            </a:r>
            <a:r>
              <a:rPr lang="es-419" sz="1350">
                <a:solidFill>
                  <a:srgbClr val="ECC48D"/>
                </a:solidFill>
                <a:highlight>
                  <a:srgbClr val="011627"/>
                </a:highlight>
                <a:latin typeface="Courier New"/>
                <a:ea typeface="Courier New"/>
                <a:cs typeface="Courier New"/>
                <a:sym typeface="Courier New"/>
              </a:rPr>
              <a:t>@angular/core</a:t>
            </a:r>
            <a:r>
              <a:rPr lang="es-419" sz="1350">
                <a:solidFill>
                  <a:srgbClr val="D9F5DD"/>
                </a:solidFill>
                <a:highlight>
                  <a:srgbClr val="011627"/>
                </a:highlight>
                <a:latin typeface="Courier New"/>
                <a:ea typeface="Courier New"/>
                <a:cs typeface="Courier New"/>
                <a:sym typeface="Courier New"/>
              </a:rPr>
              <a:t>"</a:t>
            </a:r>
            <a:r>
              <a:rPr lang="es-419" sz="1350">
                <a:solidFill>
                  <a:srgbClr val="D6DEEB"/>
                </a:solidFill>
                <a:highlight>
                  <a:srgbClr val="011627"/>
                </a:highlight>
                <a:latin typeface="Courier New"/>
                <a:ea typeface="Courier New"/>
                <a:cs typeface="Courier New"/>
                <a:sym typeface="Courier New"/>
              </a:rPr>
              <a:t>;</a:t>
            </a:r>
            <a:endParaRPr sz="1350">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350">
                <a:solidFill>
                  <a:srgbClr val="82AAFF"/>
                </a:solidFill>
                <a:highlight>
                  <a:srgbClr val="011627"/>
                </a:highlight>
                <a:latin typeface="Courier New"/>
                <a:ea typeface="Courier New"/>
                <a:cs typeface="Courier New"/>
                <a:sym typeface="Courier New"/>
              </a:rPr>
              <a:t>@</a:t>
            </a:r>
            <a:r>
              <a:rPr i="1" lang="es-419" sz="1350">
                <a:solidFill>
                  <a:srgbClr val="82AAFF"/>
                </a:solidFill>
                <a:highlight>
                  <a:srgbClr val="011627"/>
                </a:highlight>
                <a:latin typeface="Courier New"/>
                <a:ea typeface="Courier New"/>
                <a:cs typeface="Courier New"/>
                <a:sym typeface="Courier New"/>
              </a:rPr>
              <a:t>Injectable</a:t>
            </a:r>
            <a:r>
              <a:rPr lang="es-419" sz="1350">
                <a:solidFill>
                  <a:srgbClr val="D6DEEB"/>
                </a:solidFill>
                <a:highlight>
                  <a:srgbClr val="011627"/>
                </a:highlight>
                <a:latin typeface="Courier New"/>
                <a:ea typeface="Courier New"/>
                <a:cs typeface="Courier New"/>
                <a:sym typeface="Courier New"/>
              </a:rPr>
              <a:t>({</a:t>
            </a:r>
            <a:endParaRPr sz="1350">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350">
                <a:solidFill>
                  <a:srgbClr val="D6DEEB"/>
                </a:solidFill>
                <a:highlight>
                  <a:srgbClr val="011627"/>
                </a:highlight>
                <a:latin typeface="Courier New"/>
                <a:ea typeface="Courier New"/>
                <a:cs typeface="Courier New"/>
                <a:sym typeface="Courier New"/>
              </a:rPr>
              <a:t>   providedIn: </a:t>
            </a:r>
            <a:r>
              <a:rPr lang="es-419" sz="1350">
                <a:solidFill>
                  <a:srgbClr val="D9F5DD"/>
                </a:solidFill>
                <a:highlight>
                  <a:srgbClr val="011627"/>
                </a:highlight>
                <a:latin typeface="Courier New"/>
                <a:ea typeface="Courier New"/>
                <a:cs typeface="Courier New"/>
                <a:sym typeface="Courier New"/>
              </a:rPr>
              <a:t>'</a:t>
            </a:r>
            <a:r>
              <a:rPr lang="es-419" sz="1350">
                <a:solidFill>
                  <a:srgbClr val="ECC48D"/>
                </a:solidFill>
                <a:highlight>
                  <a:srgbClr val="011627"/>
                </a:highlight>
                <a:latin typeface="Courier New"/>
                <a:ea typeface="Courier New"/>
                <a:cs typeface="Courier New"/>
                <a:sym typeface="Courier New"/>
              </a:rPr>
              <a:t>root</a:t>
            </a:r>
            <a:r>
              <a:rPr lang="es-419" sz="1350">
                <a:solidFill>
                  <a:srgbClr val="D9F5DD"/>
                </a:solidFill>
                <a:highlight>
                  <a:srgbClr val="011627"/>
                </a:highlight>
                <a:latin typeface="Courier New"/>
                <a:ea typeface="Courier New"/>
                <a:cs typeface="Courier New"/>
                <a:sym typeface="Courier New"/>
              </a:rPr>
              <a:t>'</a:t>
            </a:r>
            <a:endParaRPr sz="1350">
              <a:solidFill>
                <a:srgbClr val="D9F5DD"/>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350">
                <a:solidFill>
                  <a:srgbClr val="D6DEEB"/>
                </a:solidFill>
                <a:highlight>
                  <a:srgbClr val="011627"/>
                </a:highlight>
                <a:latin typeface="Courier New"/>
                <a:ea typeface="Courier New"/>
                <a:cs typeface="Courier New"/>
                <a:sym typeface="Courier New"/>
              </a:rPr>
              <a:t>})</a:t>
            </a:r>
            <a:endParaRPr sz="1350">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i="1" lang="es-419" sz="1350">
                <a:solidFill>
                  <a:srgbClr val="C792EA"/>
                </a:solidFill>
                <a:highlight>
                  <a:srgbClr val="011627"/>
                </a:highlight>
                <a:latin typeface="Courier New"/>
                <a:ea typeface="Courier New"/>
                <a:cs typeface="Courier New"/>
                <a:sym typeface="Courier New"/>
              </a:rPr>
              <a:t>export</a:t>
            </a:r>
            <a:r>
              <a:rPr lang="es-419" sz="1350">
                <a:solidFill>
                  <a:srgbClr val="D6DEEB"/>
                </a:solidFill>
                <a:highlight>
                  <a:srgbClr val="011627"/>
                </a:highlight>
                <a:latin typeface="Courier New"/>
                <a:ea typeface="Courier New"/>
                <a:cs typeface="Courier New"/>
                <a:sym typeface="Courier New"/>
              </a:rPr>
              <a:t> </a:t>
            </a:r>
            <a:r>
              <a:rPr lang="es-419" sz="1350">
                <a:solidFill>
                  <a:srgbClr val="C792EA"/>
                </a:solidFill>
                <a:highlight>
                  <a:srgbClr val="011627"/>
                </a:highlight>
                <a:latin typeface="Courier New"/>
                <a:ea typeface="Courier New"/>
                <a:cs typeface="Courier New"/>
                <a:sym typeface="Courier New"/>
              </a:rPr>
              <a:t>class</a:t>
            </a:r>
            <a:r>
              <a:rPr lang="es-419" sz="1350">
                <a:solidFill>
                  <a:srgbClr val="D6DEEB"/>
                </a:solidFill>
                <a:highlight>
                  <a:srgbClr val="011627"/>
                </a:highlight>
                <a:latin typeface="Courier New"/>
                <a:ea typeface="Courier New"/>
                <a:cs typeface="Courier New"/>
                <a:sym typeface="Courier New"/>
              </a:rPr>
              <a:t> </a:t>
            </a:r>
            <a:r>
              <a:rPr lang="es-419" sz="1350">
                <a:solidFill>
                  <a:srgbClr val="FFCB8B"/>
                </a:solidFill>
                <a:highlight>
                  <a:srgbClr val="011627"/>
                </a:highlight>
                <a:latin typeface="Courier New"/>
                <a:ea typeface="Courier New"/>
                <a:cs typeface="Courier New"/>
                <a:sym typeface="Courier New"/>
              </a:rPr>
              <a:t>MiServicioService</a:t>
            </a:r>
            <a:r>
              <a:rPr lang="es-419" sz="1350">
                <a:solidFill>
                  <a:srgbClr val="D6DEEB"/>
                </a:solidFill>
                <a:highlight>
                  <a:srgbClr val="011627"/>
                </a:highlight>
                <a:latin typeface="Courier New"/>
                <a:ea typeface="Courier New"/>
                <a:cs typeface="Courier New"/>
                <a:sym typeface="Courier New"/>
              </a:rPr>
              <a:t> {</a:t>
            </a:r>
            <a:endParaRPr sz="1350">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350">
                <a:solidFill>
                  <a:srgbClr val="D6DEEB"/>
                </a:solidFill>
                <a:highlight>
                  <a:srgbClr val="011627"/>
                </a:highlight>
                <a:latin typeface="Courier New"/>
                <a:ea typeface="Courier New"/>
                <a:cs typeface="Courier New"/>
                <a:sym typeface="Courier New"/>
              </a:rPr>
              <a:t>   </a:t>
            </a:r>
            <a:r>
              <a:rPr lang="es-419" sz="1350">
                <a:solidFill>
                  <a:srgbClr val="82AAFF"/>
                </a:solidFill>
                <a:highlight>
                  <a:srgbClr val="011627"/>
                </a:highlight>
                <a:latin typeface="Courier New"/>
                <a:ea typeface="Courier New"/>
                <a:cs typeface="Courier New"/>
                <a:sym typeface="Courier New"/>
              </a:rPr>
              <a:t>constructor</a:t>
            </a:r>
            <a:r>
              <a:rPr lang="es-419" sz="1350">
                <a:solidFill>
                  <a:srgbClr val="D9F5DD"/>
                </a:solidFill>
                <a:highlight>
                  <a:srgbClr val="011627"/>
                </a:highlight>
                <a:latin typeface="Courier New"/>
                <a:ea typeface="Courier New"/>
                <a:cs typeface="Courier New"/>
                <a:sym typeface="Courier New"/>
              </a:rPr>
              <a:t>()</a:t>
            </a:r>
            <a:r>
              <a:rPr lang="es-419" sz="1350">
                <a:solidFill>
                  <a:srgbClr val="D6DEEB"/>
                </a:solidFill>
                <a:highlight>
                  <a:srgbClr val="011627"/>
                </a:highlight>
                <a:latin typeface="Courier New"/>
                <a:ea typeface="Courier New"/>
                <a:cs typeface="Courier New"/>
                <a:sym typeface="Courier New"/>
              </a:rPr>
              <a:t> {}</a:t>
            </a:r>
            <a:endParaRPr sz="1350">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419" sz="1350">
                <a:solidFill>
                  <a:srgbClr val="D6DEEB"/>
                </a:solidFill>
                <a:highlight>
                  <a:srgbClr val="011627"/>
                </a:highlight>
                <a:latin typeface="Courier New"/>
                <a:ea typeface="Courier New"/>
                <a:cs typeface="Courier New"/>
                <a:sym typeface="Courier New"/>
              </a:rPr>
              <a:t>}</a:t>
            </a:r>
            <a:endParaRPr sz="1350">
              <a:solidFill>
                <a:srgbClr val="7FDBCA"/>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Inyección de dependencias (DI)</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40"/>
          <p:cNvGrpSpPr/>
          <p:nvPr/>
        </p:nvGrpSpPr>
        <p:grpSpPr>
          <a:xfrm>
            <a:off x="475198" y="467571"/>
            <a:ext cx="514422" cy="514422"/>
            <a:chOff x="473351" y="619523"/>
            <a:chExt cx="738900" cy="738900"/>
          </a:xfrm>
        </p:grpSpPr>
        <p:sp>
          <p:nvSpPr>
            <p:cNvPr id="203" name="Google Shape;203;p4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4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05" name="Google Shape;205;p40"/>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206" name="Google Shape;206;p40"/>
          <p:cNvSpPr txBox="1"/>
          <p:nvPr/>
        </p:nvSpPr>
        <p:spPr>
          <a:xfrm>
            <a:off x="475200" y="1080000"/>
            <a:ext cx="3732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Inyección de</a:t>
            </a:r>
            <a:br>
              <a:rPr b="1" lang="es-419" sz="4000">
                <a:solidFill>
                  <a:schemeClr val="dk1"/>
                </a:solidFill>
                <a:latin typeface="DM Sans"/>
                <a:ea typeface="DM Sans"/>
                <a:cs typeface="DM Sans"/>
                <a:sym typeface="DM Sans"/>
              </a:rPr>
            </a:br>
            <a:r>
              <a:rPr b="1" lang="es-419" sz="4000">
                <a:solidFill>
                  <a:schemeClr val="dk1"/>
                </a:solidFill>
                <a:latin typeface="DM Sans"/>
                <a:ea typeface="DM Sans"/>
                <a:cs typeface="DM Sans"/>
                <a:sym typeface="DM Sans"/>
              </a:rPr>
              <a:t>dependencia</a:t>
            </a:r>
            <a:endParaRPr b="1" sz="4000">
              <a:solidFill>
                <a:schemeClr val="dk1"/>
              </a:solidFill>
              <a:latin typeface="DM Sans"/>
              <a:ea typeface="DM Sans"/>
              <a:cs typeface="DM Sans"/>
              <a:sym typeface="DM Sans"/>
            </a:endParaRPr>
          </a:p>
        </p:txBody>
      </p:sp>
      <p:sp>
        <p:nvSpPr>
          <p:cNvPr id="207" name="Google Shape;207;p40"/>
          <p:cNvSpPr txBox="1"/>
          <p:nvPr/>
        </p:nvSpPr>
        <p:spPr>
          <a:xfrm>
            <a:off x="4207200" y="467575"/>
            <a:ext cx="4461600" cy="414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s-419" sz="950">
                <a:solidFill>
                  <a:srgbClr val="C792EA"/>
                </a:solidFill>
                <a:latin typeface="Courier New"/>
                <a:ea typeface="Courier New"/>
                <a:cs typeface="Courier New"/>
                <a:sym typeface="Courier New"/>
              </a:rPr>
              <a:t>import</a:t>
            </a:r>
            <a:r>
              <a:rPr lang="es-419" sz="950">
                <a:solidFill>
                  <a:srgbClr val="D6DEEB"/>
                </a:solidFill>
                <a:latin typeface="Courier New"/>
                <a:ea typeface="Courier New"/>
                <a:cs typeface="Courier New"/>
                <a:sym typeface="Courier New"/>
              </a:rPr>
              <a:t> { Component, OnInit } </a:t>
            </a:r>
            <a:r>
              <a:rPr i="1" lang="es-419" sz="950">
                <a:solidFill>
                  <a:srgbClr val="C792EA"/>
                </a:solidFill>
                <a:latin typeface="Courier New"/>
                <a:ea typeface="Courier New"/>
                <a:cs typeface="Courier New"/>
                <a:sym typeface="Courier New"/>
              </a:rPr>
              <a:t>from</a:t>
            </a:r>
            <a:r>
              <a:rPr lang="es-419" sz="950">
                <a:solidFill>
                  <a:srgbClr val="D6DEEB"/>
                </a:solidFill>
                <a:latin typeface="Courier New"/>
                <a:ea typeface="Courier New"/>
                <a:cs typeface="Courier New"/>
                <a:sym typeface="Courier New"/>
              </a:rPr>
              <a:t> </a:t>
            </a:r>
            <a:r>
              <a:rPr lang="es-419" sz="950">
                <a:solidFill>
                  <a:srgbClr val="D9F5DD"/>
                </a:solidFill>
                <a:latin typeface="Courier New"/>
                <a:ea typeface="Courier New"/>
                <a:cs typeface="Courier New"/>
                <a:sym typeface="Courier New"/>
              </a:rPr>
              <a:t>"</a:t>
            </a:r>
            <a:r>
              <a:rPr lang="es-419" sz="950">
                <a:solidFill>
                  <a:srgbClr val="ECC48D"/>
                </a:solidFill>
                <a:latin typeface="Courier New"/>
                <a:ea typeface="Courier New"/>
                <a:cs typeface="Courier New"/>
                <a:sym typeface="Courier New"/>
              </a:rPr>
              <a:t>@angular/core</a:t>
            </a:r>
            <a:r>
              <a:rPr lang="es-419" sz="950">
                <a:solidFill>
                  <a:srgbClr val="D9F5DD"/>
                </a:solidFill>
                <a:latin typeface="Courier New"/>
                <a:ea typeface="Courier New"/>
                <a:cs typeface="Courier New"/>
                <a:sym typeface="Courier New"/>
              </a:rPr>
              <a:t>"</a:t>
            </a:r>
            <a:r>
              <a:rPr lang="es-419" sz="950">
                <a:solidFill>
                  <a:srgbClr val="D6DEEB"/>
                </a:solidFill>
                <a:latin typeface="Courier New"/>
                <a:ea typeface="Courier New"/>
                <a:cs typeface="Courier New"/>
                <a:sym typeface="Courier New"/>
              </a:rPr>
              <a:t>;</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950">
                <a:solidFill>
                  <a:srgbClr val="C792EA"/>
                </a:solidFill>
                <a:latin typeface="Courier New"/>
                <a:ea typeface="Courier New"/>
                <a:cs typeface="Courier New"/>
                <a:sym typeface="Courier New"/>
              </a:rPr>
              <a:t>import</a:t>
            </a:r>
            <a:r>
              <a:rPr lang="es-419" sz="950">
                <a:solidFill>
                  <a:srgbClr val="D6DEEB"/>
                </a:solidFill>
                <a:latin typeface="Courier New"/>
                <a:ea typeface="Courier New"/>
                <a:cs typeface="Courier New"/>
                <a:sym typeface="Courier New"/>
              </a:rPr>
              <a:t> { MiServicioService } </a:t>
            </a:r>
            <a:r>
              <a:rPr i="1" lang="es-419" sz="950">
                <a:solidFill>
                  <a:srgbClr val="C792EA"/>
                </a:solidFill>
                <a:latin typeface="Courier New"/>
                <a:ea typeface="Courier New"/>
                <a:cs typeface="Courier New"/>
                <a:sym typeface="Courier New"/>
              </a:rPr>
              <a:t>from</a:t>
            </a:r>
            <a:r>
              <a:rPr lang="es-419" sz="950">
                <a:solidFill>
                  <a:srgbClr val="D6DEEB"/>
                </a:solidFill>
                <a:latin typeface="Courier New"/>
                <a:ea typeface="Courier New"/>
                <a:cs typeface="Courier New"/>
                <a:sym typeface="Courier New"/>
              </a:rPr>
              <a:t> </a:t>
            </a:r>
            <a:r>
              <a:rPr lang="es-419" sz="950">
                <a:solidFill>
                  <a:srgbClr val="D9F5DD"/>
                </a:solidFill>
                <a:latin typeface="Courier New"/>
                <a:ea typeface="Courier New"/>
                <a:cs typeface="Courier New"/>
                <a:sym typeface="Courier New"/>
              </a:rPr>
              <a:t>"</a:t>
            </a:r>
            <a:r>
              <a:rPr lang="es-419" sz="950">
                <a:solidFill>
                  <a:srgbClr val="ECC48D"/>
                </a:solidFill>
                <a:latin typeface="Courier New"/>
                <a:ea typeface="Courier New"/>
                <a:cs typeface="Courier New"/>
                <a:sym typeface="Courier New"/>
              </a:rPr>
              <a:t>src/services/mi-servicio.service</a:t>
            </a:r>
            <a:r>
              <a:rPr lang="es-419" sz="950">
                <a:solidFill>
                  <a:srgbClr val="D9F5DD"/>
                </a:solidFill>
                <a:latin typeface="Courier New"/>
                <a:ea typeface="Courier New"/>
                <a:cs typeface="Courier New"/>
                <a:sym typeface="Courier New"/>
              </a:rPr>
              <a:t>"</a:t>
            </a:r>
            <a:r>
              <a:rPr lang="es-419" sz="950">
                <a:solidFill>
                  <a:srgbClr val="D6DEEB"/>
                </a:solidFill>
                <a:latin typeface="Courier New"/>
                <a:ea typeface="Courier New"/>
                <a:cs typeface="Courier New"/>
                <a:sym typeface="Courier New"/>
              </a:rPr>
              <a:t>;</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82AAFF"/>
                </a:solidFill>
                <a:latin typeface="Courier New"/>
                <a:ea typeface="Courier New"/>
                <a:cs typeface="Courier New"/>
                <a:sym typeface="Courier New"/>
              </a:rPr>
              <a:t>@</a:t>
            </a:r>
            <a:r>
              <a:rPr i="1" lang="es-419" sz="950">
                <a:solidFill>
                  <a:srgbClr val="82AAFF"/>
                </a:solidFill>
                <a:latin typeface="Courier New"/>
                <a:ea typeface="Courier New"/>
                <a:cs typeface="Courier New"/>
                <a:sym typeface="Courier New"/>
              </a:rPr>
              <a:t>Component</a:t>
            </a:r>
            <a:r>
              <a:rPr lang="es-419" sz="950">
                <a:solidFill>
                  <a:srgbClr val="D6DEEB"/>
                </a:solidFill>
                <a:latin typeface="Courier New"/>
                <a:ea typeface="Courier New"/>
                <a:cs typeface="Courier New"/>
                <a:sym typeface="Courier New"/>
              </a:rPr>
              <a:t>({</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 selector: </a:t>
            </a:r>
            <a:r>
              <a:rPr lang="es-419" sz="950">
                <a:solidFill>
                  <a:srgbClr val="D9F5DD"/>
                </a:solidFill>
                <a:latin typeface="Courier New"/>
                <a:ea typeface="Courier New"/>
                <a:cs typeface="Courier New"/>
                <a:sym typeface="Courier New"/>
              </a:rPr>
              <a:t>'</a:t>
            </a:r>
            <a:r>
              <a:rPr lang="es-419" sz="950">
                <a:solidFill>
                  <a:srgbClr val="ECC48D"/>
                </a:solidFill>
                <a:latin typeface="Courier New"/>
                <a:ea typeface="Courier New"/>
                <a:cs typeface="Courier New"/>
                <a:sym typeface="Courier New"/>
              </a:rPr>
              <a:t>app-comp</a:t>
            </a:r>
            <a:r>
              <a:rPr lang="es-419" sz="950">
                <a:solidFill>
                  <a:srgbClr val="D9F5DD"/>
                </a:solidFill>
                <a:latin typeface="Courier New"/>
                <a:ea typeface="Courier New"/>
                <a:cs typeface="Courier New"/>
                <a:sym typeface="Courier New"/>
              </a:rPr>
              <a:t>'</a:t>
            </a:r>
            <a:r>
              <a:rPr lang="es-419" sz="950">
                <a:solidFill>
                  <a:srgbClr val="D6DEEB"/>
                </a:solidFill>
                <a:latin typeface="Courier New"/>
                <a:ea typeface="Courier New"/>
                <a:cs typeface="Courier New"/>
                <a:sym typeface="Courier New"/>
              </a:rPr>
              <a:t>,</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 templateUrl: </a:t>
            </a:r>
            <a:r>
              <a:rPr lang="es-419" sz="950">
                <a:solidFill>
                  <a:srgbClr val="D9F5DD"/>
                </a:solidFill>
                <a:latin typeface="Courier New"/>
                <a:ea typeface="Courier New"/>
                <a:cs typeface="Courier New"/>
                <a:sym typeface="Courier New"/>
              </a:rPr>
              <a:t>'</a:t>
            </a:r>
            <a:r>
              <a:rPr lang="es-419" sz="950">
                <a:solidFill>
                  <a:srgbClr val="ECC48D"/>
                </a:solidFill>
                <a:latin typeface="Courier New"/>
                <a:ea typeface="Courier New"/>
                <a:cs typeface="Courier New"/>
                <a:sym typeface="Courier New"/>
              </a:rPr>
              <a:t>./comp.component.html</a:t>
            </a:r>
            <a:r>
              <a:rPr lang="es-419" sz="950">
                <a:solidFill>
                  <a:srgbClr val="D9F5DD"/>
                </a:solidFill>
                <a:latin typeface="Courier New"/>
                <a:ea typeface="Courier New"/>
                <a:cs typeface="Courier New"/>
                <a:sym typeface="Courier New"/>
              </a:rPr>
              <a:t>'</a:t>
            </a:r>
            <a:r>
              <a:rPr lang="es-419" sz="950">
                <a:solidFill>
                  <a:srgbClr val="D6DEEB"/>
                </a:solidFill>
                <a:latin typeface="Courier New"/>
                <a:ea typeface="Courier New"/>
                <a:cs typeface="Courier New"/>
                <a:sym typeface="Courier New"/>
              </a:rPr>
              <a:t>,</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 styleUrls: </a:t>
            </a:r>
            <a:r>
              <a:rPr lang="es-419" sz="950">
                <a:solidFill>
                  <a:srgbClr val="D9F5DD"/>
                </a:solidFill>
                <a:latin typeface="Courier New"/>
                <a:ea typeface="Courier New"/>
                <a:cs typeface="Courier New"/>
                <a:sym typeface="Courier New"/>
              </a:rPr>
              <a:t>'</a:t>
            </a:r>
            <a:r>
              <a:rPr lang="es-419" sz="950">
                <a:solidFill>
                  <a:srgbClr val="ECC48D"/>
                </a:solidFill>
                <a:latin typeface="Courier New"/>
                <a:ea typeface="Courier New"/>
                <a:cs typeface="Courier New"/>
                <a:sym typeface="Courier New"/>
              </a:rPr>
              <a:t>./comp.component.css</a:t>
            </a:r>
            <a:r>
              <a:rPr lang="es-419" sz="950">
                <a:solidFill>
                  <a:srgbClr val="D9F5DD"/>
                </a:solidFill>
                <a:latin typeface="Courier New"/>
                <a:ea typeface="Courier New"/>
                <a:cs typeface="Courier New"/>
                <a:sym typeface="Courier New"/>
              </a:rPr>
              <a:t>'</a:t>
            </a:r>
            <a:endParaRPr sz="950">
              <a:solidFill>
                <a:srgbClr val="D9F5DD"/>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950">
                <a:solidFill>
                  <a:srgbClr val="C792EA"/>
                </a:solidFill>
                <a:latin typeface="Courier New"/>
                <a:ea typeface="Courier New"/>
                <a:cs typeface="Courier New"/>
                <a:sym typeface="Courier New"/>
              </a:rPr>
              <a:t>export</a:t>
            </a:r>
            <a:r>
              <a:rPr lang="es-419" sz="950">
                <a:solidFill>
                  <a:srgbClr val="D6DEEB"/>
                </a:solidFill>
                <a:latin typeface="Courier New"/>
                <a:ea typeface="Courier New"/>
                <a:cs typeface="Courier New"/>
                <a:sym typeface="Courier New"/>
              </a:rPr>
              <a:t> </a:t>
            </a:r>
            <a:r>
              <a:rPr lang="es-419" sz="950">
                <a:solidFill>
                  <a:srgbClr val="C792EA"/>
                </a:solidFill>
                <a:latin typeface="Courier New"/>
                <a:ea typeface="Courier New"/>
                <a:cs typeface="Courier New"/>
                <a:sym typeface="Courier New"/>
              </a:rPr>
              <a:t>class</a:t>
            </a:r>
            <a:r>
              <a:rPr lang="es-419" sz="950">
                <a:solidFill>
                  <a:srgbClr val="D6DEEB"/>
                </a:solidFill>
                <a:latin typeface="Courier New"/>
                <a:ea typeface="Courier New"/>
                <a:cs typeface="Courier New"/>
                <a:sym typeface="Courier New"/>
              </a:rPr>
              <a:t> </a:t>
            </a:r>
            <a:r>
              <a:rPr lang="es-419" sz="950">
                <a:solidFill>
                  <a:srgbClr val="FFCB8B"/>
                </a:solidFill>
                <a:latin typeface="Courier New"/>
                <a:ea typeface="Courier New"/>
                <a:cs typeface="Courier New"/>
                <a:sym typeface="Courier New"/>
              </a:rPr>
              <a:t>CompComponent</a:t>
            </a:r>
            <a:r>
              <a:rPr lang="es-419" sz="950">
                <a:solidFill>
                  <a:srgbClr val="D6DEEB"/>
                </a:solidFill>
                <a:latin typeface="Courier New"/>
                <a:ea typeface="Courier New"/>
                <a:cs typeface="Courier New"/>
                <a:sym typeface="Courier New"/>
              </a:rPr>
              <a:t> </a:t>
            </a:r>
            <a:r>
              <a:rPr i="1" lang="es-419" sz="950">
                <a:solidFill>
                  <a:srgbClr val="C792EA"/>
                </a:solidFill>
                <a:latin typeface="Courier New"/>
                <a:ea typeface="Courier New"/>
                <a:cs typeface="Courier New"/>
                <a:sym typeface="Courier New"/>
              </a:rPr>
              <a:t>implements</a:t>
            </a:r>
            <a:r>
              <a:rPr lang="es-419" sz="950">
                <a:solidFill>
                  <a:srgbClr val="D6DEEB"/>
                </a:solidFill>
                <a:latin typeface="Courier New"/>
                <a:ea typeface="Courier New"/>
                <a:cs typeface="Courier New"/>
                <a:sym typeface="Courier New"/>
              </a:rPr>
              <a:t> </a:t>
            </a:r>
            <a:r>
              <a:rPr lang="es-419" sz="950">
                <a:solidFill>
                  <a:srgbClr val="C5E478"/>
                </a:solidFill>
                <a:latin typeface="Courier New"/>
                <a:ea typeface="Courier New"/>
                <a:cs typeface="Courier New"/>
                <a:sym typeface="Courier New"/>
              </a:rPr>
              <a:t>OnInit</a:t>
            </a:r>
            <a:r>
              <a:rPr lang="es-419" sz="950">
                <a:solidFill>
                  <a:srgbClr val="D6DEEB"/>
                </a:solidFill>
                <a:latin typeface="Courier New"/>
                <a:ea typeface="Courier New"/>
                <a:cs typeface="Courier New"/>
                <a:sym typeface="Courier New"/>
              </a:rPr>
              <a:t> {</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 </a:t>
            </a:r>
            <a:r>
              <a:rPr lang="es-419" sz="950">
                <a:solidFill>
                  <a:srgbClr val="82AAFF"/>
                </a:solidFill>
                <a:latin typeface="Courier New"/>
                <a:ea typeface="Courier New"/>
                <a:cs typeface="Courier New"/>
                <a:sym typeface="Courier New"/>
              </a:rPr>
              <a:t>constructor</a:t>
            </a:r>
            <a:r>
              <a:rPr lang="es-419" sz="950">
                <a:solidFill>
                  <a:srgbClr val="D9F5DD"/>
                </a:solidFill>
                <a:latin typeface="Courier New"/>
                <a:ea typeface="Courier New"/>
                <a:cs typeface="Courier New"/>
                <a:sym typeface="Courier New"/>
              </a:rPr>
              <a:t>(</a:t>
            </a:r>
            <a:endParaRPr sz="950">
              <a:solidFill>
                <a:srgbClr val="D9F5DD"/>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   </a:t>
            </a:r>
            <a:r>
              <a:rPr i="1" lang="es-419" sz="950">
                <a:solidFill>
                  <a:srgbClr val="C792EA"/>
                </a:solidFill>
                <a:latin typeface="Courier New"/>
                <a:ea typeface="Courier New"/>
                <a:cs typeface="Courier New"/>
                <a:sym typeface="Courier New"/>
              </a:rPr>
              <a:t>private</a:t>
            </a:r>
            <a:r>
              <a:rPr lang="es-419" sz="950">
                <a:solidFill>
                  <a:srgbClr val="D6DEEB"/>
                </a:solidFill>
                <a:latin typeface="Courier New"/>
                <a:ea typeface="Courier New"/>
                <a:cs typeface="Courier New"/>
                <a:sym typeface="Courier New"/>
              </a:rPr>
              <a:t> </a:t>
            </a:r>
            <a:r>
              <a:rPr lang="es-419" sz="950">
                <a:solidFill>
                  <a:srgbClr val="D7DBE0"/>
                </a:solidFill>
                <a:latin typeface="Courier New"/>
                <a:ea typeface="Courier New"/>
                <a:cs typeface="Courier New"/>
                <a:sym typeface="Courier New"/>
              </a:rPr>
              <a:t>miServicio</a:t>
            </a:r>
            <a:r>
              <a:rPr lang="es-419" sz="950">
                <a:solidFill>
                  <a:srgbClr val="7FDBCA"/>
                </a:solidFill>
                <a:latin typeface="Courier New"/>
                <a:ea typeface="Courier New"/>
                <a:cs typeface="Courier New"/>
                <a:sym typeface="Courier New"/>
              </a:rPr>
              <a:t>:</a:t>
            </a:r>
            <a:r>
              <a:rPr lang="es-419" sz="950">
                <a:solidFill>
                  <a:srgbClr val="D6DEEB"/>
                </a:solidFill>
                <a:latin typeface="Courier New"/>
                <a:ea typeface="Courier New"/>
                <a:cs typeface="Courier New"/>
                <a:sym typeface="Courier New"/>
              </a:rPr>
              <a:t> </a:t>
            </a:r>
            <a:r>
              <a:rPr lang="es-419" sz="950">
                <a:solidFill>
                  <a:srgbClr val="FFCB8B"/>
                </a:solidFill>
                <a:latin typeface="Courier New"/>
                <a:ea typeface="Courier New"/>
                <a:cs typeface="Courier New"/>
                <a:sym typeface="Courier New"/>
              </a:rPr>
              <a:t>MiServicioService</a:t>
            </a:r>
            <a:endParaRPr sz="950">
              <a:solidFill>
                <a:srgbClr val="FFCB8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 </a:t>
            </a:r>
            <a:r>
              <a:rPr lang="es-419" sz="950">
                <a:solidFill>
                  <a:srgbClr val="D9F5DD"/>
                </a:solidFill>
                <a:latin typeface="Courier New"/>
                <a:ea typeface="Courier New"/>
                <a:cs typeface="Courier New"/>
                <a:sym typeface="Courier New"/>
              </a:rPr>
              <a:t>)</a:t>
            </a:r>
            <a:r>
              <a:rPr lang="es-419" sz="950">
                <a:solidFill>
                  <a:srgbClr val="D6DEEB"/>
                </a:solidFill>
                <a:latin typeface="Courier New"/>
                <a:ea typeface="Courier New"/>
                <a:cs typeface="Courier New"/>
                <a:sym typeface="Courier New"/>
              </a:rPr>
              <a:t> {}</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 </a:t>
            </a:r>
            <a:r>
              <a:rPr i="1" lang="es-419" sz="950">
                <a:solidFill>
                  <a:srgbClr val="82AAFF"/>
                </a:solidFill>
                <a:latin typeface="Courier New"/>
                <a:ea typeface="Courier New"/>
                <a:cs typeface="Courier New"/>
                <a:sym typeface="Courier New"/>
              </a:rPr>
              <a:t>ngOnInit</a:t>
            </a:r>
            <a:r>
              <a:rPr lang="es-419" sz="950">
                <a:solidFill>
                  <a:srgbClr val="D9F5DD"/>
                </a:solidFill>
                <a:latin typeface="Courier New"/>
                <a:ea typeface="Courier New"/>
                <a:cs typeface="Courier New"/>
                <a:sym typeface="Courier New"/>
              </a:rPr>
              <a:t>()</a:t>
            </a:r>
            <a:r>
              <a:rPr lang="es-419" sz="950">
                <a:solidFill>
                  <a:srgbClr val="D6DEEB"/>
                </a:solidFill>
                <a:latin typeface="Courier New"/>
                <a:ea typeface="Courier New"/>
                <a:cs typeface="Courier New"/>
                <a:sym typeface="Courier New"/>
              </a:rPr>
              <a:t> {}</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a:t>
            </a:r>
            <a:endParaRPr sz="9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637777"/>
                </a:solidFill>
                <a:latin typeface="Courier New"/>
                <a:ea typeface="Courier New"/>
                <a:cs typeface="Courier New"/>
                <a:sym typeface="Courier New"/>
              </a:rPr>
              <a:t>//</a:t>
            </a:r>
            <a:r>
              <a:rPr i="1" lang="es-419" sz="950">
                <a:solidFill>
                  <a:srgbClr val="637777"/>
                </a:solidFill>
                <a:latin typeface="Courier New"/>
                <a:ea typeface="Courier New"/>
                <a:cs typeface="Courier New"/>
                <a:sym typeface="Courier New"/>
              </a:rPr>
              <a:t>component.ts</a:t>
            </a:r>
            <a:endParaRPr i="1" sz="950">
              <a:solidFill>
                <a:srgbClr val="637777"/>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50">
                <a:solidFill>
                  <a:srgbClr val="D6DEEB"/>
                </a:solidFill>
                <a:latin typeface="Courier New"/>
                <a:ea typeface="Courier New"/>
                <a:cs typeface="Courier New"/>
                <a:sym typeface="Courier New"/>
              </a:rPr>
              <a:t>birthday </a:t>
            </a:r>
            <a:r>
              <a:rPr lang="es-419" sz="950">
                <a:solidFill>
                  <a:srgbClr val="C792EA"/>
                </a:solidFill>
                <a:latin typeface="Courier New"/>
                <a:ea typeface="Courier New"/>
                <a:cs typeface="Courier New"/>
                <a:sym typeface="Courier New"/>
              </a:rPr>
              <a:t>=</a:t>
            </a:r>
            <a:r>
              <a:rPr lang="es-419" sz="950">
                <a:solidFill>
                  <a:srgbClr val="D6DEEB"/>
                </a:solidFill>
                <a:latin typeface="Courier New"/>
                <a:ea typeface="Courier New"/>
                <a:cs typeface="Courier New"/>
                <a:sym typeface="Courier New"/>
              </a:rPr>
              <a:t> </a:t>
            </a:r>
            <a:r>
              <a:rPr lang="es-419" sz="950">
                <a:solidFill>
                  <a:srgbClr val="7FDBCA"/>
                </a:solidFill>
                <a:latin typeface="Courier New"/>
                <a:ea typeface="Courier New"/>
                <a:cs typeface="Courier New"/>
                <a:sym typeface="Courier New"/>
              </a:rPr>
              <a:t>new</a:t>
            </a:r>
            <a:r>
              <a:rPr lang="es-419" sz="950">
                <a:solidFill>
                  <a:srgbClr val="D6DEEB"/>
                </a:solidFill>
                <a:latin typeface="Courier New"/>
                <a:ea typeface="Courier New"/>
                <a:cs typeface="Courier New"/>
                <a:sym typeface="Courier New"/>
              </a:rPr>
              <a:t> </a:t>
            </a:r>
            <a:r>
              <a:rPr lang="es-419" sz="950">
                <a:solidFill>
                  <a:srgbClr val="C5E478"/>
                </a:solidFill>
                <a:latin typeface="Courier New"/>
                <a:ea typeface="Courier New"/>
                <a:cs typeface="Courier New"/>
                <a:sym typeface="Courier New"/>
              </a:rPr>
              <a:t>Date</a:t>
            </a:r>
            <a:r>
              <a:rPr lang="es-419" sz="950">
                <a:solidFill>
                  <a:srgbClr val="D6DEEB"/>
                </a:solidFill>
                <a:latin typeface="Courier New"/>
                <a:ea typeface="Courier New"/>
                <a:cs typeface="Courier New"/>
                <a:sym typeface="Courier New"/>
              </a:rPr>
              <a:t>(</a:t>
            </a:r>
            <a:r>
              <a:rPr lang="es-419" sz="950">
                <a:solidFill>
                  <a:srgbClr val="F78C6C"/>
                </a:solidFill>
                <a:latin typeface="Courier New"/>
                <a:ea typeface="Courier New"/>
                <a:cs typeface="Courier New"/>
                <a:sym typeface="Courier New"/>
              </a:rPr>
              <a:t>1988</a:t>
            </a:r>
            <a:r>
              <a:rPr lang="es-419" sz="950">
                <a:solidFill>
                  <a:srgbClr val="D6DEEB"/>
                </a:solidFill>
                <a:latin typeface="Courier New"/>
                <a:ea typeface="Courier New"/>
                <a:cs typeface="Courier New"/>
                <a:sym typeface="Courier New"/>
              </a:rPr>
              <a:t>, </a:t>
            </a:r>
            <a:r>
              <a:rPr lang="es-419" sz="950">
                <a:solidFill>
                  <a:srgbClr val="F78C6C"/>
                </a:solidFill>
                <a:latin typeface="Courier New"/>
                <a:ea typeface="Courier New"/>
                <a:cs typeface="Courier New"/>
                <a:sym typeface="Courier New"/>
              </a:rPr>
              <a:t>3</a:t>
            </a:r>
            <a:r>
              <a:rPr lang="es-419" sz="950">
                <a:solidFill>
                  <a:srgbClr val="D6DEEB"/>
                </a:solidFill>
                <a:latin typeface="Courier New"/>
                <a:ea typeface="Courier New"/>
                <a:cs typeface="Courier New"/>
                <a:sym typeface="Courier New"/>
              </a:rPr>
              <a:t>, </a:t>
            </a:r>
            <a:r>
              <a:rPr lang="es-419" sz="950">
                <a:solidFill>
                  <a:srgbClr val="F78C6C"/>
                </a:solidFill>
                <a:latin typeface="Courier New"/>
                <a:ea typeface="Courier New"/>
                <a:cs typeface="Courier New"/>
                <a:sym typeface="Courier New"/>
              </a:rPr>
              <a:t>15</a:t>
            </a:r>
            <a:r>
              <a:rPr lang="es-419" sz="950">
                <a:solidFill>
                  <a:srgbClr val="D6DEEB"/>
                </a:solidFill>
                <a:latin typeface="Courier New"/>
                <a:ea typeface="Courier New"/>
                <a:cs typeface="Courier New"/>
                <a:sym typeface="Courier New"/>
              </a:rPr>
              <a:t>);</a:t>
            </a:r>
            <a:endParaRPr i="1" sz="950">
              <a:solidFill>
                <a:srgbClr val="C792EA"/>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Provisión de servicios</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nvSpPr>
        <p:spPr>
          <a:xfrm>
            <a:off x="475200" y="1080000"/>
            <a:ext cx="4287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Auto-provisión</a:t>
            </a:r>
            <a:endParaRPr b="1" sz="4000">
              <a:solidFill>
                <a:schemeClr val="dk1"/>
              </a:solidFill>
              <a:latin typeface="DM Sans"/>
              <a:ea typeface="DM Sans"/>
              <a:cs typeface="DM Sans"/>
              <a:sym typeface="DM Sans"/>
            </a:endParaRPr>
          </a:p>
        </p:txBody>
      </p:sp>
      <p:sp>
        <p:nvSpPr>
          <p:cNvPr id="218" name="Google Shape;218;p42"/>
          <p:cNvSpPr txBox="1"/>
          <p:nvPr/>
        </p:nvSpPr>
        <p:spPr>
          <a:xfrm>
            <a:off x="475200" y="2238825"/>
            <a:ext cx="4287000" cy="172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Declarar y decorar la clase no es suficiente para poder </a:t>
            </a:r>
            <a:r>
              <a:rPr b="1" lang="es-419" sz="1350">
                <a:latin typeface="DM Sans"/>
                <a:ea typeface="DM Sans"/>
                <a:cs typeface="DM Sans"/>
                <a:sym typeface="DM Sans"/>
              </a:rPr>
              <a:t>reclamar</a:t>
            </a:r>
            <a:r>
              <a:rPr lang="es-419" sz="1350">
                <a:latin typeface="DM Sans"/>
                <a:ea typeface="DM Sans"/>
                <a:cs typeface="DM Sans"/>
                <a:sym typeface="DM Sans"/>
              </a:rPr>
              <a:t>, necesitas registrarla como un proveedor en algún módulo 👌.</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lang="es-419" sz="1350">
                <a:latin typeface="DM Sans"/>
                <a:ea typeface="DM Sans"/>
                <a:cs typeface="DM Sans"/>
                <a:sym typeface="DM Sans"/>
              </a:rPr>
              <a:t>Los servicios se</a:t>
            </a:r>
            <a:r>
              <a:rPr lang="es-419" sz="1350">
                <a:highlight>
                  <a:schemeClr val="accent6"/>
                </a:highlight>
                <a:latin typeface="DM Sans"/>
                <a:ea typeface="DM Sans"/>
                <a:cs typeface="DM Sans"/>
                <a:sym typeface="DM Sans"/>
              </a:rPr>
              <a:t> auto-proveen</a:t>
            </a:r>
            <a:r>
              <a:rPr lang="es-419" sz="1350">
                <a:latin typeface="DM Sans"/>
                <a:ea typeface="DM Sans"/>
                <a:cs typeface="DM Sans"/>
                <a:sym typeface="DM Sans"/>
              </a:rPr>
              <a:t> en el módulo raíz mediante la configuración </a:t>
            </a:r>
            <a:r>
              <a:rPr b="1" lang="es-419" sz="1350">
                <a:latin typeface="DM Sans"/>
                <a:ea typeface="DM Sans"/>
                <a:cs typeface="DM Sans"/>
                <a:sym typeface="DM Sans"/>
              </a:rPr>
              <a:t>providedIn: 'root'</a:t>
            </a:r>
            <a:r>
              <a:rPr lang="es-419" sz="1350">
                <a:latin typeface="DM Sans"/>
                <a:ea typeface="DM Sans"/>
                <a:cs typeface="DM Sans"/>
                <a:sym typeface="DM Sans"/>
              </a:rPr>
              <a:t> de su decorador (Basalo, 2020) 🙌</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highlight>
                <a:schemeClr val="accent6"/>
              </a:highlight>
              <a:latin typeface="DM Sans"/>
              <a:ea typeface="DM Sans"/>
              <a:cs typeface="DM Sans"/>
              <a:sym typeface="DM Sans"/>
            </a:endParaRPr>
          </a:p>
        </p:txBody>
      </p:sp>
      <p:pic>
        <p:nvPicPr>
          <p:cNvPr id="219" name="Google Shape;219;p42"/>
          <p:cNvPicPr preferRelativeResize="0"/>
          <p:nvPr/>
        </p:nvPicPr>
        <p:blipFill>
          <a:blip r:embed="rId3">
            <a:alphaModFix/>
          </a:blip>
          <a:stretch>
            <a:fillRect/>
          </a:stretch>
        </p:blipFill>
        <p:spPr>
          <a:xfrm>
            <a:off x="4828800" y="1131750"/>
            <a:ext cx="3840000" cy="288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25" name="Google Shape;225;p43"/>
          <p:cNvSpPr txBox="1"/>
          <p:nvPr/>
        </p:nvSpPr>
        <p:spPr>
          <a:xfrm>
            <a:off x="473350" y="1800000"/>
            <a:ext cx="7481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Vamos a ver cómo funciona la auto-provisión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226" name="Google Shape;226;p43"/>
          <p:cNvGrpSpPr/>
          <p:nvPr/>
        </p:nvGrpSpPr>
        <p:grpSpPr>
          <a:xfrm>
            <a:off x="473351" y="619523"/>
            <a:ext cx="738900" cy="738900"/>
            <a:chOff x="473351" y="619523"/>
            <a:chExt cx="738900" cy="738900"/>
          </a:xfrm>
        </p:grpSpPr>
        <p:sp>
          <p:nvSpPr>
            <p:cNvPr id="227" name="Google Shape;227;p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4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grpSp>
        <p:nvGrpSpPr>
          <p:cNvPr id="233" name="Google Shape;233;p44"/>
          <p:cNvGrpSpPr/>
          <p:nvPr/>
        </p:nvGrpSpPr>
        <p:grpSpPr>
          <a:xfrm>
            <a:off x="475198" y="467571"/>
            <a:ext cx="514422" cy="514422"/>
            <a:chOff x="473351" y="619523"/>
            <a:chExt cx="738900" cy="738900"/>
          </a:xfrm>
        </p:grpSpPr>
        <p:sp>
          <p:nvSpPr>
            <p:cNvPr id="234" name="Google Shape;234;p4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4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36" name="Google Shape;236;p44"/>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237" name="Google Shape;237;p44"/>
          <p:cNvSpPr txBox="1"/>
          <p:nvPr/>
        </p:nvSpPr>
        <p:spPr>
          <a:xfrm>
            <a:off x="475200" y="900000"/>
            <a:ext cx="60522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700">
                <a:solidFill>
                  <a:schemeClr val="dk1"/>
                </a:solidFill>
                <a:latin typeface="DM Sans"/>
                <a:ea typeface="DM Sans"/>
                <a:cs typeface="DM Sans"/>
                <a:sym typeface="DM Sans"/>
              </a:rPr>
              <a:t>Auto-Provisión</a:t>
            </a:r>
            <a:endParaRPr b="1" sz="3700">
              <a:solidFill>
                <a:schemeClr val="dk1"/>
              </a:solidFill>
              <a:latin typeface="DM Sans"/>
              <a:ea typeface="DM Sans"/>
              <a:cs typeface="DM Sans"/>
              <a:sym typeface="DM Sans"/>
            </a:endParaRPr>
          </a:p>
        </p:txBody>
      </p:sp>
      <p:sp>
        <p:nvSpPr>
          <p:cNvPr id="238" name="Google Shape;238;p44"/>
          <p:cNvSpPr txBox="1"/>
          <p:nvPr/>
        </p:nvSpPr>
        <p:spPr>
          <a:xfrm>
            <a:off x="475200" y="1548000"/>
            <a:ext cx="2499900" cy="36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solidFill>
                  <a:srgbClr val="121212"/>
                </a:solidFill>
                <a:latin typeface="DM Sans"/>
                <a:ea typeface="DM Sans"/>
                <a:cs typeface="DM Sans"/>
                <a:sym typeface="DM Sans"/>
              </a:rPr>
              <a:t>Atención a:</a:t>
            </a:r>
            <a:r>
              <a:rPr lang="es-419" sz="1350">
                <a:solidFill>
                  <a:srgbClr val="000000"/>
                </a:solidFill>
                <a:latin typeface="DM Sans"/>
                <a:ea typeface="DM Sans"/>
                <a:cs typeface="DM Sans"/>
                <a:sym typeface="DM Sans"/>
              </a:rPr>
              <a:t> </a:t>
            </a:r>
            <a:r>
              <a:rPr b="1" lang="es-419" sz="1350">
                <a:solidFill>
                  <a:srgbClr val="000000"/>
                </a:solidFill>
                <a:latin typeface="DM Sans"/>
                <a:ea typeface="DM Sans"/>
                <a:cs typeface="DM Sans"/>
                <a:sym typeface="DM Sans"/>
              </a:rPr>
              <a:t>providerIn: ‘root’</a:t>
            </a:r>
            <a:endParaRPr b="1" sz="1350">
              <a:solidFill>
                <a:srgbClr val="000000"/>
              </a:solidFill>
              <a:latin typeface="DM Sans"/>
              <a:ea typeface="DM Sans"/>
              <a:cs typeface="DM Sans"/>
              <a:sym typeface="DM Sans"/>
            </a:endParaRPr>
          </a:p>
        </p:txBody>
      </p:sp>
      <p:sp>
        <p:nvSpPr>
          <p:cNvPr id="239" name="Google Shape;239;p44"/>
          <p:cNvSpPr txBox="1"/>
          <p:nvPr/>
        </p:nvSpPr>
        <p:spPr>
          <a:xfrm>
            <a:off x="475200" y="2003700"/>
            <a:ext cx="6099600" cy="25704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419" sz="1550">
                <a:solidFill>
                  <a:srgbClr val="C792EA"/>
                </a:solidFill>
                <a:latin typeface="Courier New"/>
                <a:ea typeface="Courier New"/>
                <a:cs typeface="Courier New"/>
                <a:sym typeface="Courier New"/>
              </a:rPr>
              <a:t>import</a:t>
            </a:r>
            <a:r>
              <a:rPr lang="es-419" sz="1550">
                <a:solidFill>
                  <a:srgbClr val="D6DEEB"/>
                </a:solidFill>
                <a:latin typeface="Courier New"/>
                <a:ea typeface="Courier New"/>
                <a:cs typeface="Courier New"/>
                <a:sym typeface="Courier New"/>
              </a:rPr>
              <a:t> { Injectable } </a:t>
            </a:r>
            <a:r>
              <a:rPr i="1" lang="es-419" sz="1550">
                <a:solidFill>
                  <a:srgbClr val="C792EA"/>
                </a:solidFill>
                <a:latin typeface="Courier New"/>
                <a:ea typeface="Courier New"/>
                <a:cs typeface="Courier New"/>
                <a:sym typeface="Courier New"/>
              </a:rPr>
              <a:t>from</a:t>
            </a:r>
            <a:r>
              <a:rPr lang="es-419" sz="1550">
                <a:solidFill>
                  <a:srgbClr val="D6DEEB"/>
                </a:solidFill>
                <a:latin typeface="Courier New"/>
                <a:ea typeface="Courier New"/>
                <a:cs typeface="Courier New"/>
                <a:sym typeface="Courier New"/>
              </a:rPr>
              <a:t> </a:t>
            </a:r>
            <a:r>
              <a:rPr lang="es-419" sz="1550">
                <a:solidFill>
                  <a:srgbClr val="D9F5DD"/>
                </a:solidFill>
                <a:latin typeface="Courier New"/>
                <a:ea typeface="Courier New"/>
                <a:cs typeface="Courier New"/>
                <a:sym typeface="Courier New"/>
              </a:rPr>
              <a:t>"</a:t>
            </a:r>
            <a:r>
              <a:rPr lang="es-419" sz="1550">
                <a:solidFill>
                  <a:srgbClr val="ECC48D"/>
                </a:solidFill>
                <a:latin typeface="Courier New"/>
                <a:ea typeface="Courier New"/>
                <a:cs typeface="Courier New"/>
                <a:sym typeface="Courier New"/>
              </a:rPr>
              <a:t>@angular/core</a:t>
            </a:r>
            <a:r>
              <a:rPr lang="es-419" sz="1550">
                <a:solidFill>
                  <a:srgbClr val="D9F5DD"/>
                </a:solidFill>
                <a:latin typeface="Courier New"/>
                <a:ea typeface="Courier New"/>
                <a:cs typeface="Courier New"/>
                <a:sym typeface="Courier New"/>
              </a:rPr>
              <a:t>"</a:t>
            </a:r>
            <a:r>
              <a:rPr lang="es-419" sz="1550">
                <a:solidFill>
                  <a:srgbClr val="D6DEEB"/>
                </a:solidFill>
                <a:latin typeface="Courier New"/>
                <a:ea typeface="Courier New"/>
                <a:cs typeface="Courier New"/>
                <a:sym typeface="Courier New"/>
              </a:rPr>
              <a:t>;</a:t>
            </a:r>
            <a:endParaRPr sz="15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550">
                <a:solidFill>
                  <a:srgbClr val="82AAFF"/>
                </a:solidFill>
                <a:latin typeface="Courier New"/>
                <a:ea typeface="Courier New"/>
                <a:cs typeface="Courier New"/>
                <a:sym typeface="Courier New"/>
              </a:rPr>
              <a:t>@</a:t>
            </a:r>
            <a:r>
              <a:rPr i="1" lang="es-419" sz="1550">
                <a:solidFill>
                  <a:srgbClr val="82AAFF"/>
                </a:solidFill>
                <a:latin typeface="Courier New"/>
                <a:ea typeface="Courier New"/>
                <a:cs typeface="Courier New"/>
                <a:sym typeface="Courier New"/>
              </a:rPr>
              <a:t>Injectable</a:t>
            </a:r>
            <a:r>
              <a:rPr lang="es-419" sz="1550">
                <a:solidFill>
                  <a:srgbClr val="D6DEEB"/>
                </a:solidFill>
                <a:latin typeface="Courier New"/>
                <a:ea typeface="Courier New"/>
                <a:cs typeface="Courier New"/>
                <a:sym typeface="Courier New"/>
              </a:rPr>
              <a:t>({</a:t>
            </a:r>
            <a:endParaRPr sz="15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550">
                <a:solidFill>
                  <a:srgbClr val="D6DEEB"/>
                </a:solidFill>
                <a:latin typeface="Courier New"/>
                <a:ea typeface="Courier New"/>
                <a:cs typeface="Courier New"/>
                <a:sym typeface="Courier New"/>
              </a:rPr>
              <a:t>   providedIn: </a:t>
            </a:r>
            <a:r>
              <a:rPr lang="es-419" sz="1550">
                <a:solidFill>
                  <a:srgbClr val="D9F5DD"/>
                </a:solidFill>
                <a:latin typeface="Courier New"/>
                <a:ea typeface="Courier New"/>
                <a:cs typeface="Courier New"/>
                <a:sym typeface="Courier New"/>
              </a:rPr>
              <a:t>'</a:t>
            </a:r>
            <a:r>
              <a:rPr lang="es-419" sz="1550">
                <a:solidFill>
                  <a:srgbClr val="ECC48D"/>
                </a:solidFill>
                <a:latin typeface="Courier New"/>
                <a:ea typeface="Courier New"/>
                <a:cs typeface="Courier New"/>
                <a:sym typeface="Courier New"/>
              </a:rPr>
              <a:t>root</a:t>
            </a:r>
            <a:r>
              <a:rPr lang="es-419" sz="1550">
                <a:solidFill>
                  <a:srgbClr val="D9F5DD"/>
                </a:solidFill>
                <a:latin typeface="Courier New"/>
                <a:ea typeface="Courier New"/>
                <a:cs typeface="Courier New"/>
                <a:sym typeface="Courier New"/>
              </a:rPr>
              <a:t>'</a:t>
            </a:r>
            <a:endParaRPr sz="1550">
              <a:solidFill>
                <a:srgbClr val="D9F5DD"/>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550">
                <a:solidFill>
                  <a:srgbClr val="D6DEEB"/>
                </a:solidFill>
                <a:latin typeface="Courier New"/>
                <a:ea typeface="Courier New"/>
                <a:cs typeface="Courier New"/>
                <a:sym typeface="Courier New"/>
              </a:rPr>
              <a:t>})</a:t>
            </a:r>
            <a:endParaRPr sz="15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550">
                <a:solidFill>
                  <a:srgbClr val="C792EA"/>
                </a:solidFill>
                <a:latin typeface="Courier New"/>
                <a:ea typeface="Courier New"/>
                <a:cs typeface="Courier New"/>
                <a:sym typeface="Courier New"/>
              </a:rPr>
              <a:t>export</a:t>
            </a:r>
            <a:r>
              <a:rPr lang="es-419" sz="1550">
                <a:solidFill>
                  <a:srgbClr val="D6DEEB"/>
                </a:solidFill>
                <a:latin typeface="Courier New"/>
                <a:ea typeface="Courier New"/>
                <a:cs typeface="Courier New"/>
                <a:sym typeface="Courier New"/>
              </a:rPr>
              <a:t> </a:t>
            </a:r>
            <a:r>
              <a:rPr lang="es-419" sz="1550">
                <a:solidFill>
                  <a:srgbClr val="C792EA"/>
                </a:solidFill>
                <a:latin typeface="Courier New"/>
                <a:ea typeface="Courier New"/>
                <a:cs typeface="Courier New"/>
                <a:sym typeface="Courier New"/>
              </a:rPr>
              <a:t>class</a:t>
            </a:r>
            <a:r>
              <a:rPr lang="es-419" sz="1550">
                <a:solidFill>
                  <a:srgbClr val="D6DEEB"/>
                </a:solidFill>
                <a:latin typeface="Courier New"/>
                <a:ea typeface="Courier New"/>
                <a:cs typeface="Courier New"/>
                <a:sym typeface="Courier New"/>
              </a:rPr>
              <a:t> </a:t>
            </a:r>
            <a:r>
              <a:rPr lang="es-419" sz="1550">
                <a:solidFill>
                  <a:srgbClr val="FFCB8B"/>
                </a:solidFill>
                <a:latin typeface="Courier New"/>
                <a:ea typeface="Courier New"/>
                <a:cs typeface="Courier New"/>
                <a:sym typeface="Courier New"/>
              </a:rPr>
              <a:t>MiServicioService</a:t>
            </a:r>
            <a:r>
              <a:rPr lang="es-419" sz="1550">
                <a:solidFill>
                  <a:srgbClr val="D6DEEB"/>
                </a:solidFill>
                <a:latin typeface="Courier New"/>
                <a:ea typeface="Courier New"/>
                <a:cs typeface="Courier New"/>
                <a:sym typeface="Courier New"/>
              </a:rPr>
              <a:t> {</a:t>
            </a:r>
            <a:endParaRPr sz="15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550">
                <a:solidFill>
                  <a:srgbClr val="D6DEEB"/>
                </a:solidFill>
                <a:latin typeface="Courier New"/>
                <a:ea typeface="Courier New"/>
                <a:cs typeface="Courier New"/>
                <a:sym typeface="Courier New"/>
              </a:rPr>
              <a:t>   </a:t>
            </a:r>
            <a:r>
              <a:rPr lang="es-419" sz="1550">
                <a:solidFill>
                  <a:srgbClr val="82AAFF"/>
                </a:solidFill>
                <a:latin typeface="Courier New"/>
                <a:ea typeface="Courier New"/>
                <a:cs typeface="Courier New"/>
                <a:sym typeface="Courier New"/>
              </a:rPr>
              <a:t>constructor</a:t>
            </a:r>
            <a:r>
              <a:rPr lang="es-419" sz="1550">
                <a:solidFill>
                  <a:srgbClr val="D9F5DD"/>
                </a:solidFill>
                <a:latin typeface="Courier New"/>
                <a:ea typeface="Courier New"/>
                <a:cs typeface="Courier New"/>
                <a:sym typeface="Courier New"/>
              </a:rPr>
              <a:t>()</a:t>
            </a:r>
            <a:r>
              <a:rPr lang="es-419" sz="1550">
                <a:solidFill>
                  <a:srgbClr val="D6DEEB"/>
                </a:solidFill>
                <a:latin typeface="Courier New"/>
                <a:ea typeface="Courier New"/>
                <a:cs typeface="Courier New"/>
                <a:sym typeface="Courier New"/>
              </a:rPr>
              <a:t> {}</a:t>
            </a:r>
            <a:endParaRPr sz="15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550">
                <a:solidFill>
                  <a:srgbClr val="D6DEEB"/>
                </a:solidFill>
                <a:latin typeface="Courier New"/>
                <a:ea typeface="Courier New"/>
                <a:cs typeface="Courier New"/>
                <a:sym typeface="Courier New"/>
              </a:rPr>
              <a:t>}</a:t>
            </a:r>
            <a:endParaRPr sz="1550">
              <a:solidFill>
                <a:srgbClr val="7FDBCA"/>
              </a:solidFill>
              <a:latin typeface="Courier New"/>
              <a:ea typeface="Courier New"/>
              <a:cs typeface="Courier New"/>
              <a:sym typeface="Courier New"/>
            </a:endParaRPr>
          </a:p>
        </p:txBody>
      </p:sp>
      <p:sp>
        <p:nvSpPr>
          <p:cNvPr id="240" name="Google Shape;240;p44"/>
          <p:cNvSpPr/>
          <p:nvPr/>
        </p:nvSpPr>
        <p:spPr>
          <a:xfrm>
            <a:off x="717075" y="2729325"/>
            <a:ext cx="2599500" cy="449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p45"/>
          <p:cNvGrpSpPr/>
          <p:nvPr/>
        </p:nvGrpSpPr>
        <p:grpSpPr>
          <a:xfrm>
            <a:off x="475198" y="467571"/>
            <a:ext cx="514422" cy="514422"/>
            <a:chOff x="473351" y="619523"/>
            <a:chExt cx="738900" cy="738900"/>
          </a:xfrm>
        </p:grpSpPr>
        <p:sp>
          <p:nvSpPr>
            <p:cNvPr id="246" name="Google Shape;246;p4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4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48" name="Google Shape;248;p45"/>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249" name="Google Shape;249;p45"/>
          <p:cNvSpPr txBox="1"/>
          <p:nvPr/>
        </p:nvSpPr>
        <p:spPr>
          <a:xfrm>
            <a:off x="475200" y="900000"/>
            <a:ext cx="60522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700">
                <a:solidFill>
                  <a:schemeClr val="dk1"/>
                </a:solidFill>
                <a:latin typeface="DM Sans"/>
                <a:ea typeface="DM Sans"/>
                <a:cs typeface="DM Sans"/>
                <a:sym typeface="DM Sans"/>
              </a:rPr>
              <a:t>Auto-Provisión</a:t>
            </a:r>
            <a:endParaRPr b="1" sz="3700">
              <a:solidFill>
                <a:schemeClr val="dk1"/>
              </a:solidFill>
              <a:latin typeface="DM Sans"/>
              <a:ea typeface="DM Sans"/>
              <a:cs typeface="DM Sans"/>
              <a:sym typeface="DM Sans"/>
            </a:endParaRPr>
          </a:p>
        </p:txBody>
      </p:sp>
      <p:sp>
        <p:nvSpPr>
          <p:cNvPr id="250" name="Google Shape;250;p45"/>
          <p:cNvSpPr txBox="1"/>
          <p:nvPr/>
        </p:nvSpPr>
        <p:spPr>
          <a:xfrm>
            <a:off x="475200" y="1548000"/>
            <a:ext cx="2499900" cy="36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solidFill>
                  <a:srgbClr val="121212"/>
                </a:solidFill>
                <a:latin typeface="DM Sans"/>
                <a:ea typeface="DM Sans"/>
                <a:cs typeface="DM Sans"/>
                <a:sym typeface="DM Sans"/>
              </a:rPr>
              <a:t>En componente:</a:t>
            </a:r>
            <a:endParaRPr b="1" sz="1350">
              <a:solidFill>
                <a:srgbClr val="000000"/>
              </a:solidFill>
              <a:latin typeface="DM Sans"/>
              <a:ea typeface="DM Sans"/>
              <a:cs typeface="DM Sans"/>
              <a:sym typeface="DM Sans"/>
            </a:endParaRPr>
          </a:p>
        </p:txBody>
      </p:sp>
      <p:sp>
        <p:nvSpPr>
          <p:cNvPr id="251" name="Google Shape;251;p45"/>
          <p:cNvSpPr txBox="1"/>
          <p:nvPr/>
        </p:nvSpPr>
        <p:spPr>
          <a:xfrm>
            <a:off x="475200" y="2004000"/>
            <a:ext cx="6779100" cy="25860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s-419" sz="1200">
                <a:solidFill>
                  <a:srgbClr val="C792EA"/>
                </a:solidFill>
                <a:latin typeface="Courier New"/>
                <a:ea typeface="Courier New"/>
                <a:cs typeface="Courier New"/>
                <a:sym typeface="Courier New"/>
              </a:rPr>
              <a:t>export</a:t>
            </a:r>
            <a:r>
              <a:rPr lang="es-419" sz="1200">
                <a:solidFill>
                  <a:srgbClr val="D6DEEB"/>
                </a:solidFill>
                <a:latin typeface="Courier New"/>
                <a:ea typeface="Courier New"/>
                <a:cs typeface="Courier New"/>
                <a:sym typeface="Courier New"/>
              </a:rPr>
              <a:t> </a:t>
            </a:r>
            <a:r>
              <a:rPr lang="es-419" sz="1200">
                <a:solidFill>
                  <a:srgbClr val="C792EA"/>
                </a:solidFill>
                <a:latin typeface="Courier New"/>
                <a:ea typeface="Courier New"/>
                <a:cs typeface="Courier New"/>
                <a:sym typeface="Courier New"/>
              </a:rPr>
              <a:t>class</a:t>
            </a:r>
            <a:r>
              <a:rPr lang="es-419" sz="1200">
                <a:solidFill>
                  <a:srgbClr val="D6DEEB"/>
                </a:solidFill>
                <a:latin typeface="Courier New"/>
                <a:ea typeface="Courier New"/>
                <a:cs typeface="Courier New"/>
                <a:sym typeface="Courier New"/>
              </a:rPr>
              <a:t> </a:t>
            </a:r>
            <a:r>
              <a:rPr lang="es-419" sz="1200">
                <a:solidFill>
                  <a:srgbClr val="FFCB8B"/>
                </a:solidFill>
                <a:latin typeface="Courier New"/>
                <a:ea typeface="Courier New"/>
                <a:cs typeface="Courier New"/>
                <a:sym typeface="Courier New"/>
              </a:rPr>
              <a:t>ConverterComponent</a:t>
            </a:r>
            <a:r>
              <a:rPr lang="es-419" sz="1200">
                <a:solidFill>
                  <a:srgbClr val="D6DEEB"/>
                </a:solidFill>
                <a:latin typeface="Courier New"/>
                <a:ea typeface="Courier New"/>
                <a:cs typeface="Courier New"/>
                <a:sym typeface="Courier New"/>
              </a:rPr>
              <a:t> </a:t>
            </a:r>
            <a:r>
              <a:rPr i="1" lang="es-419" sz="1200">
                <a:solidFill>
                  <a:srgbClr val="C792EA"/>
                </a:solidFill>
                <a:latin typeface="Courier New"/>
                <a:ea typeface="Courier New"/>
                <a:cs typeface="Courier New"/>
                <a:sym typeface="Courier New"/>
              </a:rPr>
              <a:t>implements</a:t>
            </a:r>
            <a:r>
              <a:rPr lang="es-419" sz="1200">
                <a:solidFill>
                  <a:srgbClr val="D6DEEB"/>
                </a:solidFill>
                <a:latin typeface="Courier New"/>
                <a:ea typeface="Courier New"/>
                <a:cs typeface="Courier New"/>
                <a:sym typeface="Courier New"/>
              </a:rPr>
              <a:t> </a:t>
            </a:r>
            <a:r>
              <a:rPr lang="es-419" sz="1200">
                <a:solidFill>
                  <a:srgbClr val="C5E478"/>
                </a:solidFill>
                <a:latin typeface="Courier New"/>
                <a:ea typeface="Courier New"/>
                <a:cs typeface="Courier New"/>
                <a:sym typeface="Courier New"/>
              </a:rPr>
              <a:t>OnInit</a:t>
            </a:r>
            <a:r>
              <a:rPr lang="es-419" sz="1200">
                <a:solidFill>
                  <a:srgbClr val="D6DEEB"/>
                </a:solidFill>
                <a:latin typeface="Courier New"/>
                <a:ea typeface="Courier New"/>
                <a:cs typeface="Courier New"/>
                <a:sym typeface="Courier New"/>
              </a:rPr>
              <a:t> {</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6DEEB"/>
                </a:solidFill>
                <a:latin typeface="Courier New"/>
                <a:ea typeface="Courier New"/>
                <a:cs typeface="Courier New"/>
                <a:sym typeface="Courier New"/>
              </a:rPr>
              <a:t> </a:t>
            </a:r>
            <a:r>
              <a:rPr lang="es-419" sz="1200">
                <a:solidFill>
                  <a:srgbClr val="82AAFF"/>
                </a:solidFill>
                <a:latin typeface="Courier New"/>
                <a:ea typeface="Courier New"/>
                <a:cs typeface="Courier New"/>
                <a:sym typeface="Courier New"/>
              </a:rPr>
              <a:t>constructor</a:t>
            </a:r>
            <a:r>
              <a:rPr lang="es-419" sz="1200">
                <a:solidFill>
                  <a:srgbClr val="D9F5DD"/>
                </a:solidFill>
                <a:latin typeface="Courier New"/>
                <a:ea typeface="Courier New"/>
                <a:cs typeface="Courier New"/>
                <a:sym typeface="Courier New"/>
              </a:rPr>
              <a:t>(</a:t>
            </a:r>
            <a:r>
              <a:rPr i="1" lang="es-419" sz="1200">
                <a:solidFill>
                  <a:srgbClr val="C792EA"/>
                </a:solidFill>
                <a:latin typeface="Courier New"/>
                <a:ea typeface="Courier New"/>
                <a:cs typeface="Courier New"/>
                <a:sym typeface="Courier New"/>
              </a:rPr>
              <a:t>private</a:t>
            </a:r>
            <a:r>
              <a:rPr lang="es-419" sz="1200">
                <a:solidFill>
                  <a:srgbClr val="D6DEEB"/>
                </a:solidFill>
                <a:latin typeface="Courier New"/>
                <a:ea typeface="Courier New"/>
                <a:cs typeface="Courier New"/>
                <a:sym typeface="Courier New"/>
              </a:rPr>
              <a:t> </a:t>
            </a:r>
            <a:r>
              <a:rPr lang="es-419" sz="1200">
                <a:solidFill>
                  <a:srgbClr val="D7DBE0"/>
                </a:solidFill>
                <a:latin typeface="Courier New"/>
                <a:ea typeface="Courier New"/>
                <a:cs typeface="Courier New"/>
                <a:sym typeface="Courier New"/>
              </a:rPr>
              <a:t>MiServicioService</a:t>
            </a:r>
            <a:r>
              <a:rPr lang="es-419" sz="1200">
                <a:solidFill>
                  <a:srgbClr val="7FDBCA"/>
                </a:solidFill>
                <a:latin typeface="Courier New"/>
                <a:ea typeface="Courier New"/>
                <a:cs typeface="Courier New"/>
                <a:sym typeface="Courier New"/>
              </a:rPr>
              <a:t>:</a:t>
            </a:r>
            <a:r>
              <a:rPr lang="es-419" sz="1200">
                <a:solidFill>
                  <a:srgbClr val="D6DEEB"/>
                </a:solidFill>
                <a:latin typeface="Courier New"/>
                <a:ea typeface="Courier New"/>
                <a:cs typeface="Courier New"/>
                <a:sym typeface="Courier New"/>
              </a:rPr>
              <a:t> </a:t>
            </a:r>
            <a:r>
              <a:rPr lang="es-419" sz="1200">
                <a:solidFill>
                  <a:srgbClr val="FFCB8B"/>
                </a:solidFill>
                <a:latin typeface="Courier New"/>
                <a:ea typeface="Courier New"/>
                <a:cs typeface="Courier New"/>
                <a:sym typeface="Courier New"/>
              </a:rPr>
              <a:t>MiServicioService</a:t>
            </a:r>
            <a:r>
              <a:rPr lang="es-419" sz="1200">
                <a:solidFill>
                  <a:srgbClr val="D9F5DD"/>
                </a:solidFill>
                <a:latin typeface="Courier New"/>
                <a:ea typeface="Courier New"/>
                <a:cs typeface="Courier New"/>
                <a:sym typeface="Courier New"/>
              </a:rPr>
              <a:t>)</a:t>
            </a:r>
            <a:r>
              <a:rPr lang="es-419" sz="1200">
                <a:solidFill>
                  <a:srgbClr val="D6DEEB"/>
                </a:solidFill>
                <a:latin typeface="Courier New"/>
                <a:ea typeface="Courier New"/>
                <a:cs typeface="Courier New"/>
                <a:sym typeface="Courier New"/>
              </a:rPr>
              <a:t> {}</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6DEEB"/>
                </a:solidFill>
                <a:latin typeface="Courier New"/>
                <a:ea typeface="Courier New"/>
                <a:cs typeface="Courier New"/>
                <a:sym typeface="Courier New"/>
              </a:rPr>
              <a:t> </a:t>
            </a:r>
            <a:r>
              <a:rPr i="1" lang="es-419" sz="1200">
                <a:solidFill>
                  <a:srgbClr val="82AAFF"/>
                </a:solidFill>
                <a:latin typeface="Courier New"/>
                <a:ea typeface="Courier New"/>
                <a:cs typeface="Courier New"/>
                <a:sym typeface="Courier New"/>
              </a:rPr>
              <a:t>ngOnInit</a:t>
            </a:r>
            <a:r>
              <a:rPr lang="es-419" sz="1200">
                <a:solidFill>
                  <a:srgbClr val="D9F5DD"/>
                </a:solidFill>
                <a:latin typeface="Courier New"/>
                <a:ea typeface="Courier New"/>
                <a:cs typeface="Courier New"/>
                <a:sym typeface="Courier New"/>
              </a:rPr>
              <a:t>()</a:t>
            </a:r>
            <a:r>
              <a:rPr lang="es-419" sz="1200">
                <a:solidFill>
                  <a:srgbClr val="D6DEEB"/>
                </a:solidFill>
                <a:latin typeface="Courier New"/>
                <a:ea typeface="Courier New"/>
                <a:cs typeface="Courier New"/>
                <a:sym typeface="Courier New"/>
              </a:rPr>
              <a:t> {</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6DEEB"/>
                </a:solidFill>
                <a:latin typeface="Courier New"/>
                <a:ea typeface="Courier New"/>
                <a:cs typeface="Courier New"/>
                <a:sym typeface="Courier New"/>
              </a:rPr>
              <a:t>   </a:t>
            </a:r>
            <a:r>
              <a:rPr lang="es-419" sz="1200">
                <a:solidFill>
                  <a:srgbClr val="7FDBCA"/>
                </a:solidFill>
                <a:latin typeface="Courier New"/>
                <a:ea typeface="Courier New"/>
                <a:cs typeface="Courier New"/>
                <a:sym typeface="Courier New"/>
              </a:rPr>
              <a:t>this</a:t>
            </a:r>
            <a:r>
              <a:rPr i="1" lang="es-419" sz="1200">
                <a:solidFill>
                  <a:srgbClr val="C792EA"/>
                </a:solidFill>
                <a:latin typeface="Courier New"/>
                <a:ea typeface="Courier New"/>
                <a:cs typeface="Courier New"/>
                <a:sym typeface="Courier New"/>
              </a:rPr>
              <a:t>.</a:t>
            </a:r>
            <a:r>
              <a:rPr i="1" lang="es-419" sz="1200">
                <a:solidFill>
                  <a:srgbClr val="82AAFF"/>
                </a:solidFill>
                <a:latin typeface="Courier New"/>
                <a:ea typeface="Courier New"/>
                <a:cs typeface="Courier New"/>
                <a:sym typeface="Courier New"/>
              </a:rPr>
              <a:t>accion</a:t>
            </a:r>
            <a:r>
              <a:rPr lang="es-419" sz="1200">
                <a:solidFill>
                  <a:srgbClr val="D6DEEB"/>
                </a:solidFill>
                <a:latin typeface="Courier New"/>
                <a:ea typeface="Courier New"/>
                <a:cs typeface="Courier New"/>
                <a:sym typeface="Courier New"/>
              </a:rPr>
              <a:t>();</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6DEEB"/>
                </a:solidFill>
                <a:latin typeface="Courier New"/>
                <a:ea typeface="Courier New"/>
                <a:cs typeface="Courier New"/>
                <a:sym typeface="Courier New"/>
              </a:rPr>
              <a:t> }</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6DEEB"/>
                </a:solidFill>
                <a:latin typeface="Courier New"/>
                <a:ea typeface="Courier New"/>
                <a:cs typeface="Courier New"/>
                <a:sym typeface="Courier New"/>
              </a:rPr>
              <a:t> </a:t>
            </a:r>
            <a:r>
              <a:rPr i="1" lang="es-419" sz="1200">
                <a:solidFill>
                  <a:srgbClr val="82AAFF"/>
                </a:solidFill>
                <a:latin typeface="Courier New"/>
                <a:ea typeface="Courier New"/>
                <a:cs typeface="Courier New"/>
                <a:sym typeface="Courier New"/>
              </a:rPr>
              <a:t>accion</a:t>
            </a:r>
            <a:r>
              <a:rPr lang="es-419" sz="1200">
                <a:solidFill>
                  <a:srgbClr val="D9F5DD"/>
                </a:solidFill>
                <a:latin typeface="Courier New"/>
                <a:ea typeface="Courier New"/>
                <a:cs typeface="Courier New"/>
                <a:sym typeface="Courier New"/>
              </a:rPr>
              <a:t>()</a:t>
            </a:r>
            <a:r>
              <a:rPr lang="es-419" sz="1200">
                <a:solidFill>
                  <a:srgbClr val="D6DEEB"/>
                </a:solidFill>
                <a:latin typeface="Courier New"/>
                <a:ea typeface="Courier New"/>
                <a:cs typeface="Courier New"/>
                <a:sym typeface="Courier New"/>
              </a:rPr>
              <a:t> {</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6DEEB"/>
                </a:solidFill>
                <a:latin typeface="Courier New"/>
                <a:ea typeface="Courier New"/>
                <a:cs typeface="Courier New"/>
                <a:sym typeface="Courier New"/>
              </a:rPr>
              <a:t>   </a:t>
            </a:r>
            <a:r>
              <a:rPr lang="es-419" sz="1200">
                <a:solidFill>
                  <a:srgbClr val="7FDBCA"/>
                </a:solidFill>
                <a:latin typeface="Courier New"/>
                <a:ea typeface="Courier New"/>
                <a:cs typeface="Courier New"/>
                <a:sym typeface="Courier New"/>
              </a:rPr>
              <a:t>this</a:t>
            </a:r>
            <a:r>
              <a:rPr i="1" lang="es-419" sz="1200">
                <a:solidFill>
                  <a:srgbClr val="C792EA"/>
                </a:solidFill>
                <a:latin typeface="Courier New"/>
                <a:ea typeface="Courier New"/>
                <a:cs typeface="Courier New"/>
                <a:sym typeface="Courier New"/>
              </a:rPr>
              <a:t>.</a:t>
            </a:r>
            <a:r>
              <a:rPr lang="es-419" sz="1200">
                <a:solidFill>
                  <a:srgbClr val="BAEBE2"/>
                </a:solidFill>
                <a:latin typeface="Courier New"/>
                <a:ea typeface="Courier New"/>
                <a:cs typeface="Courier New"/>
                <a:sym typeface="Courier New"/>
              </a:rPr>
              <a:t>propiedad</a:t>
            </a:r>
            <a:r>
              <a:rPr lang="es-419" sz="1200">
                <a:solidFill>
                  <a:srgbClr val="D6DEEB"/>
                </a:solidFill>
                <a:latin typeface="Courier New"/>
                <a:ea typeface="Courier New"/>
                <a:cs typeface="Courier New"/>
                <a:sym typeface="Courier New"/>
              </a:rPr>
              <a:t> </a:t>
            </a:r>
            <a:r>
              <a:rPr lang="es-419" sz="1200">
                <a:solidFill>
                  <a:srgbClr val="C792EA"/>
                </a:solidFill>
                <a:latin typeface="Courier New"/>
                <a:ea typeface="Courier New"/>
                <a:cs typeface="Courier New"/>
                <a:sym typeface="Courier New"/>
              </a:rPr>
              <a:t>=</a:t>
            </a:r>
            <a:r>
              <a:rPr lang="es-419" sz="1200">
                <a:solidFill>
                  <a:srgbClr val="D6DEEB"/>
                </a:solidFill>
                <a:latin typeface="Courier New"/>
                <a:ea typeface="Courier New"/>
                <a:cs typeface="Courier New"/>
                <a:sym typeface="Courier New"/>
              </a:rPr>
              <a:t> </a:t>
            </a:r>
            <a:r>
              <a:rPr lang="es-419" sz="1200">
                <a:solidFill>
                  <a:srgbClr val="7FDBCA"/>
                </a:solidFill>
                <a:latin typeface="Courier New"/>
                <a:ea typeface="Courier New"/>
                <a:cs typeface="Courier New"/>
                <a:sym typeface="Courier New"/>
              </a:rPr>
              <a:t>this</a:t>
            </a:r>
            <a:r>
              <a:rPr i="1" lang="es-419" sz="1200">
                <a:solidFill>
                  <a:srgbClr val="C792EA"/>
                </a:solidFill>
                <a:latin typeface="Courier New"/>
                <a:ea typeface="Courier New"/>
                <a:cs typeface="Courier New"/>
                <a:sym typeface="Courier New"/>
              </a:rPr>
              <a:t>.</a:t>
            </a:r>
            <a:r>
              <a:rPr i="1" lang="es-419" sz="1200">
                <a:solidFill>
                  <a:srgbClr val="FAF39F"/>
                </a:solidFill>
                <a:latin typeface="Courier New"/>
                <a:ea typeface="Courier New"/>
                <a:cs typeface="Courier New"/>
                <a:sym typeface="Courier New"/>
              </a:rPr>
              <a:t>MiServicioService</a:t>
            </a:r>
            <a:r>
              <a:rPr i="1" lang="es-419" sz="1200">
                <a:solidFill>
                  <a:srgbClr val="C792EA"/>
                </a:solidFill>
                <a:latin typeface="Courier New"/>
                <a:ea typeface="Courier New"/>
                <a:cs typeface="Courier New"/>
                <a:sym typeface="Courier New"/>
              </a:rPr>
              <a:t>.</a:t>
            </a:r>
            <a:r>
              <a:rPr i="1" lang="es-419" sz="1200">
                <a:solidFill>
                  <a:srgbClr val="82AAFF"/>
                </a:solidFill>
                <a:latin typeface="Courier New"/>
                <a:ea typeface="Courier New"/>
                <a:cs typeface="Courier New"/>
                <a:sym typeface="Courier New"/>
              </a:rPr>
              <a:t>acctionMetodo</a:t>
            </a:r>
            <a:r>
              <a:rPr lang="es-419" sz="1200">
                <a:solidFill>
                  <a:srgbClr val="D6DEEB"/>
                </a:solidFill>
                <a:latin typeface="Courier New"/>
                <a:ea typeface="Courier New"/>
                <a:cs typeface="Courier New"/>
                <a:sym typeface="Courier New"/>
              </a:rPr>
              <a:t>(</a:t>
            </a:r>
            <a:r>
              <a:rPr lang="es-419" sz="1200">
                <a:solidFill>
                  <a:srgbClr val="7FDBCA"/>
                </a:solidFill>
                <a:latin typeface="Courier New"/>
                <a:ea typeface="Courier New"/>
                <a:cs typeface="Courier New"/>
                <a:sym typeface="Courier New"/>
              </a:rPr>
              <a:t>variable</a:t>
            </a:r>
            <a:r>
              <a:rPr lang="es-419" sz="1200">
                <a:solidFill>
                  <a:srgbClr val="D6DEEB"/>
                </a:solidFill>
                <a:latin typeface="Courier New"/>
                <a:ea typeface="Courier New"/>
                <a:cs typeface="Courier New"/>
                <a:sym typeface="Courier New"/>
              </a:rPr>
              <a:t>);</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6DEEB"/>
                </a:solidFill>
                <a:latin typeface="Courier New"/>
                <a:ea typeface="Courier New"/>
                <a:cs typeface="Courier New"/>
                <a:sym typeface="Courier New"/>
              </a:rPr>
              <a:t> }</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6DEEB"/>
                </a:solidFill>
                <a:latin typeface="Courier New"/>
                <a:ea typeface="Courier New"/>
                <a:cs typeface="Courier New"/>
                <a:sym typeface="Courier New"/>
              </a:rPr>
              <a:t>}</a:t>
            </a:r>
            <a:endParaRPr sz="1200">
              <a:solidFill>
                <a:srgbClr val="7FDBCA"/>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46"/>
          <p:cNvGrpSpPr/>
          <p:nvPr/>
        </p:nvGrpSpPr>
        <p:grpSpPr>
          <a:xfrm>
            <a:off x="475198" y="467571"/>
            <a:ext cx="514422" cy="514422"/>
            <a:chOff x="473351" y="619523"/>
            <a:chExt cx="738900" cy="738900"/>
          </a:xfrm>
        </p:grpSpPr>
        <p:sp>
          <p:nvSpPr>
            <p:cNvPr id="257" name="Google Shape;257;p4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4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59" name="Google Shape;259;p46"/>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260" name="Google Shape;260;p46"/>
          <p:cNvSpPr txBox="1"/>
          <p:nvPr/>
        </p:nvSpPr>
        <p:spPr>
          <a:xfrm>
            <a:off x="475200" y="900000"/>
            <a:ext cx="60522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700">
                <a:solidFill>
                  <a:schemeClr val="dk1"/>
                </a:solidFill>
                <a:latin typeface="DM Sans"/>
                <a:ea typeface="DM Sans"/>
                <a:cs typeface="DM Sans"/>
                <a:sym typeface="DM Sans"/>
              </a:rPr>
              <a:t>Auto-Provisión</a:t>
            </a:r>
            <a:endParaRPr b="1" sz="3700">
              <a:solidFill>
                <a:schemeClr val="dk1"/>
              </a:solidFill>
              <a:latin typeface="DM Sans"/>
              <a:ea typeface="DM Sans"/>
              <a:cs typeface="DM Sans"/>
              <a:sym typeface="DM Sans"/>
            </a:endParaRPr>
          </a:p>
        </p:txBody>
      </p:sp>
      <p:sp>
        <p:nvSpPr>
          <p:cNvPr id="261" name="Google Shape;261;p46"/>
          <p:cNvSpPr txBox="1"/>
          <p:nvPr/>
        </p:nvSpPr>
        <p:spPr>
          <a:xfrm>
            <a:off x="475200" y="2150550"/>
            <a:ext cx="3432000" cy="84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solidFill>
                  <a:srgbClr val="121212"/>
                </a:solidFill>
                <a:latin typeface="DM Sans"/>
                <a:ea typeface="DM Sans"/>
                <a:cs typeface="DM Sans"/>
                <a:sym typeface="DM Sans"/>
              </a:rPr>
              <a:t>En módulo 👉 En un módulo cualquiera, siempre podríamos agregar un servicio a su array de providers.</a:t>
            </a:r>
            <a:endParaRPr b="1" sz="1350">
              <a:solidFill>
                <a:srgbClr val="000000"/>
              </a:solidFill>
              <a:latin typeface="DM Sans"/>
              <a:ea typeface="DM Sans"/>
              <a:cs typeface="DM Sans"/>
              <a:sym typeface="DM Sans"/>
            </a:endParaRPr>
          </a:p>
        </p:txBody>
      </p:sp>
      <p:sp>
        <p:nvSpPr>
          <p:cNvPr id="262" name="Google Shape;262;p46"/>
          <p:cNvSpPr txBox="1"/>
          <p:nvPr/>
        </p:nvSpPr>
        <p:spPr>
          <a:xfrm>
            <a:off x="4373750" y="1620175"/>
            <a:ext cx="4001700" cy="23397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a:solidFill>
                  <a:srgbClr val="82AAFF"/>
                </a:solidFill>
                <a:highlight>
                  <a:srgbClr val="011627"/>
                </a:highlight>
                <a:latin typeface="Courier New"/>
                <a:ea typeface="Courier New"/>
                <a:cs typeface="Courier New"/>
                <a:sym typeface="Courier New"/>
              </a:rPr>
              <a:t>. . .</a:t>
            </a:r>
            <a:endParaRPr>
              <a:solidFill>
                <a:srgbClr val="82AAFF"/>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419">
                <a:solidFill>
                  <a:srgbClr val="82AAFF"/>
                </a:solidFill>
                <a:highlight>
                  <a:srgbClr val="011627"/>
                </a:highlight>
                <a:latin typeface="Courier New"/>
                <a:ea typeface="Courier New"/>
                <a:cs typeface="Courier New"/>
                <a:sym typeface="Courier New"/>
              </a:rPr>
              <a:t>@</a:t>
            </a:r>
            <a:r>
              <a:rPr i="1" lang="es-419">
                <a:solidFill>
                  <a:srgbClr val="82AAFF"/>
                </a:solidFill>
                <a:highlight>
                  <a:srgbClr val="011627"/>
                </a:highlight>
                <a:latin typeface="Courier New"/>
                <a:ea typeface="Courier New"/>
                <a:cs typeface="Courier New"/>
                <a:sym typeface="Courier New"/>
              </a:rPr>
              <a:t>NgModule</a:t>
            </a:r>
            <a:r>
              <a:rPr lang="es-419">
                <a:solidFill>
                  <a:srgbClr val="D6DEEB"/>
                </a:solidFill>
                <a:highlight>
                  <a:srgbClr val="011627"/>
                </a:highlight>
                <a:latin typeface="Courier New"/>
                <a:ea typeface="Courier New"/>
                <a:cs typeface="Courier New"/>
                <a:sym typeface="Courier New"/>
              </a:rPr>
              <a:t>({</a:t>
            </a:r>
            <a:endParaRPr>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419">
                <a:solidFill>
                  <a:srgbClr val="D6DEEB"/>
                </a:solidFill>
                <a:highlight>
                  <a:srgbClr val="011627"/>
                </a:highlight>
                <a:latin typeface="Courier New"/>
                <a:ea typeface="Courier New"/>
                <a:cs typeface="Courier New"/>
                <a:sym typeface="Courier New"/>
              </a:rPr>
              <a:t> declarations: [</a:t>
            </a:r>
            <a:r>
              <a:rPr lang="es-419">
                <a:solidFill>
                  <a:srgbClr val="7FDBCA"/>
                </a:solidFill>
                <a:highlight>
                  <a:srgbClr val="011627"/>
                </a:highlight>
                <a:latin typeface="Courier New"/>
                <a:ea typeface="Courier New"/>
                <a:cs typeface="Courier New"/>
                <a:sym typeface="Courier New"/>
              </a:rPr>
              <a:t>...</a:t>
            </a:r>
            <a:r>
              <a:rPr lang="es-419">
                <a:solidFill>
                  <a:srgbClr val="D6DEEB"/>
                </a:solidFill>
                <a:highlight>
                  <a:srgbClr val="011627"/>
                </a:highlight>
                <a:latin typeface="Courier New"/>
                <a:ea typeface="Courier New"/>
                <a:cs typeface="Courier New"/>
                <a:sym typeface="Courier New"/>
              </a:rPr>
              <a:t>],</a:t>
            </a:r>
            <a:endParaRPr>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419">
                <a:solidFill>
                  <a:srgbClr val="D6DEEB"/>
                </a:solidFill>
                <a:highlight>
                  <a:srgbClr val="011627"/>
                </a:highlight>
                <a:latin typeface="Courier New"/>
                <a:ea typeface="Courier New"/>
                <a:cs typeface="Courier New"/>
                <a:sym typeface="Courier New"/>
              </a:rPr>
              <a:t> imports: [</a:t>
            </a:r>
            <a:r>
              <a:rPr lang="es-419">
                <a:solidFill>
                  <a:srgbClr val="7FDBCA"/>
                </a:solidFill>
                <a:highlight>
                  <a:srgbClr val="011627"/>
                </a:highlight>
                <a:latin typeface="Courier New"/>
                <a:ea typeface="Courier New"/>
                <a:cs typeface="Courier New"/>
                <a:sym typeface="Courier New"/>
              </a:rPr>
              <a:t>...</a:t>
            </a:r>
            <a:r>
              <a:rPr lang="es-419">
                <a:solidFill>
                  <a:srgbClr val="D6DEEB"/>
                </a:solidFill>
                <a:highlight>
                  <a:srgbClr val="011627"/>
                </a:highlight>
                <a:latin typeface="Courier New"/>
                <a:ea typeface="Courier New"/>
                <a:cs typeface="Courier New"/>
                <a:sym typeface="Courier New"/>
              </a:rPr>
              <a:t>],</a:t>
            </a:r>
            <a:endParaRPr>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419">
                <a:solidFill>
                  <a:srgbClr val="D6DEEB"/>
                </a:solidFill>
                <a:highlight>
                  <a:srgbClr val="011627"/>
                </a:highlight>
                <a:latin typeface="Courier New"/>
                <a:ea typeface="Courier New"/>
                <a:cs typeface="Courier New"/>
                <a:sym typeface="Courier New"/>
              </a:rPr>
              <a:t> providers: [ MiServicioService ]</a:t>
            </a:r>
            <a:endParaRPr>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419">
                <a:solidFill>
                  <a:srgbClr val="D6DEEB"/>
                </a:solidFill>
                <a:highlight>
                  <a:srgbClr val="011627"/>
                </a:highlight>
                <a:latin typeface="Courier New"/>
                <a:ea typeface="Courier New"/>
                <a:cs typeface="Courier New"/>
                <a:sym typeface="Courier New"/>
              </a:rPr>
              <a:t>})</a:t>
            </a:r>
            <a:endParaRPr>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s-419">
                <a:solidFill>
                  <a:srgbClr val="7FDBCA"/>
                </a:solidFill>
                <a:latin typeface="Courier New"/>
                <a:ea typeface="Courier New"/>
                <a:cs typeface="Courier New"/>
                <a:sym typeface="Courier New"/>
              </a:rPr>
              <a:t>. . </a:t>
            </a:r>
            <a:endParaRPr>
              <a:solidFill>
                <a:srgbClr val="7FDBCA"/>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9"/>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Programación reactiva con RxJS</a:t>
            </a:r>
            <a:endParaRPr b="1" sz="2050">
              <a:solidFill>
                <a:schemeClr val="dk1"/>
              </a:solidFill>
              <a:highlight>
                <a:srgbClr val="FFFFFF"/>
              </a:highlight>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100" name="Google Shape;100;p2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Unidad 5</a:t>
            </a:r>
            <a:r>
              <a:rPr b="1" lang="es-419" sz="1800">
                <a:solidFill>
                  <a:schemeClr val="lt1"/>
                </a:solidFill>
                <a:latin typeface="DM Sans"/>
                <a:ea typeface="DM Sans"/>
                <a:cs typeface="DM Sans"/>
                <a:sym typeface="DM Sans"/>
              </a:rPr>
              <a:t>.</a:t>
            </a:r>
            <a:r>
              <a:rPr lang="es-419" sz="1800">
                <a:solidFill>
                  <a:schemeClr val="lt1"/>
                </a:solidFill>
                <a:latin typeface="DM Sans"/>
                <a:ea typeface="DM Sans"/>
                <a:cs typeface="DM Sans"/>
                <a:sym typeface="DM Sans"/>
              </a:rPr>
              <a:t> ANGULAR</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accent6"/>
                </a:solidFill>
                <a:latin typeface="DM Sans"/>
                <a:ea typeface="DM Sans"/>
                <a:cs typeface="DM Sans"/>
                <a:sym typeface="DM Sans"/>
              </a:rPr>
              <a:t>Tipos de inyección</a:t>
            </a:r>
            <a:endParaRPr b="1" sz="4000">
              <a:solidFill>
                <a:schemeClr val="accent6"/>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nvSpPr>
        <p:spPr>
          <a:xfrm>
            <a:off x="457350" y="1908000"/>
            <a:ext cx="6778800" cy="26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s-419" sz="2000">
                <a:solidFill>
                  <a:schemeClr val="lt1"/>
                </a:solidFill>
                <a:latin typeface="DM Sans"/>
                <a:ea typeface="DM Sans"/>
                <a:cs typeface="DM Sans"/>
                <a:sym typeface="DM Sans"/>
              </a:rPr>
              <a:t>Cuando proveemos un servicio en Angular, por defecto, el comportamiento es proveer un </a:t>
            </a:r>
            <a:r>
              <a:rPr b="1" lang="es-419" sz="2000">
                <a:solidFill>
                  <a:schemeClr val="lt1"/>
                </a:solidFill>
                <a:latin typeface="DM Sans"/>
                <a:ea typeface="DM Sans"/>
                <a:cs typeface="DM Sans"/>
                <a:sym typeface="DM Sans"/>
              </a:rPr>
              <a:t>singleton</a:t>
            </a:r>
            <a:r>
              <a:rPr lang="es-419" sz="2000">
                <a:solidFill>
                  <a:schemeClr val="lt1"/>
                </a:solidFill>
                <a:latin typeface="DM Sans"/>
                <a:ea typeface="DM Sans"/>
                <a:cs typeface="DM Sans"/>
                <a:sym typeface="DM Sans"/>
              </a:rPr>
              <a:t>. Pero hay más opciones 🤔. Por ejemplo, si se usa el objeto provider con </a:t>
            </a:r>
            <a:r>
              <a:rPr b="1" lang="es-419" sz="2000">
                <a:solidFill>
                  <a:schemeClr val="lt1"/>
                </a:solidFill>
                <a:latin typeface="DM Sans"/>
                <a:ea typeface="DM Sans"/>
                <a:cs typeface="DM Sans"/>
                <a:sym typeface="DM Sans"/>
              </a:rPr>
              <a:t>useClass</a:t>
            </a:r>
            <a:r>
              <a:rPr lang="es-419" sz="2000">
                <a:solidFill>
                  <a:schemeClr val="lt1"/>
                </a:solidFill>
                <a:latin typeface="DM Sans"/>
                <a:ea typeface="DM Sans"/>
                <a:cs typeface="DM Sans"/>
                <a:sym typeface="DM Sans"/>
              </a:rPr>
              <a:t>, </a:t>
            </a:r>
            <a:r>
              <a:rPr b="1" lang="es-419" sz="2000">
                <a:solidFill>
                  <a:schemeClr val="lt1"/>
                </a:solidFill>
                <a:latin typeface="DM Sans"/>
                <a:ea typeface="DM Sans"/>
                <a:cs typeface="DM Sans"/>
                <a:sym typeface="DM Sans"/>
              </a:rPr>
              <a:t>useValue</a:t>
            </a:r>
            <a:r>
              <a:rPr lang="es-419" sz="2000">
                <a:solidFill>
                  <a:schemeClr val="lt1"/>
                </a:solidFill>
                <a:latin typeface="DM Sans"/>
                <a:ea typeface="DM Sans"/>
                <a:cs typeface="DM Sans"/>
                <a:sym typeface="DM Sans"/>
              </a:rPr>
              <a:t>, </a:t>
            </a:r>
            <a:r>
              <a:rPr b="1" lang="es-419" sz="2000">
                <a:solidFill>
                  <a:schemeClr val="lt1"/>
                </a:solidFill>
                <a:latin typeface="DM Sans"/>
                <a:ea typeface="DM Sans"/>
                <a:cs typeface="DM Sans"/>
                <a:sym typeface="DM Sans"/>
              </a:rPr>
              <a:t>useFactory</a:t>
            </a:r>
            <a:r>
              <a:rPr lang="es-419" sz="2000">
                <a:solidFill>
                  <a:schemeClr val="lt1"/>
                </a:solidFill>
                <a:latin typeface="DM Sans"/>
                <a:ea typeface="DM Sans"/>
                <a:cs typeface="DM Sans"/>
                <a:sym typeface="DM Sans"/>
              </a:rPr>
              <a:t> y </a:t>
            </a:r>
            <a:r>
              <a:rPr b="1" lang="es-419" sz="2000">
                <a:solidFill>
                  <a:schemeClr val="lt1"/>
                </a:solidFill>
                <a:latin typeface="DM Sans"/>
                <a:ea typeface="DM Sans"/>
                <a:cs typeface="DM Sans"/>
                <a:sym typeface="DM Sans"/>
              </a:rPr>
              <a:t>useExisting</a:t>
            </a:r>
            <a:r>
              <a:rPr lang="es-419" sz="2000">
                <a:solidFill>
                  <a:schemeClr val="lt1"/>
                </a:solidFill>
                <a:latin typeface="DM Sans"/>
                <a:ea typeface="DM Sans"/>
                <a:cs typeface="DM Sans"/>
                <a:sym typeface="DM Sans"/>
              </a:rPr>
              <a:t> y así podemos controlar el proceso de inyección.</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sz="2000">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lang="es-419" sz="2000">
                <a:solidFill>
                  <a:schemeClr val="lt1"/>
                </a:solidFill>
                <a:latin typeface="DM Sans"/>
                <a:ea typeface="DM Sans"/>
                <a:cs typeface="DM Sans"/>
                <a:sym typeface="DM Sans"/>
              </a:rPr>
              <a:t>¡Analicemos cada una! 🧐</a:t>
            </a:r>
            <a:endParaRPr sz="2000">
              <a:solidFill>
                <a:schemeClr val="lt1"/>
              </a:solidFill>
              <a:latin typeface="DM Sans"/>
              <a:ea typeface="DM Sans"/>
              <a:cs typeface="DM Sans"/>
              <a:sym typeface="DM Sans"/>
            </a:endParaRPr>
          </a:p>
        </p:txBody>
      </p:sp>
      <p:sp>
        <p:nvSpPr>
          <p:cNvPr id="273" name="Google Shape;273;p48"/>
          <p:cNvSpPr txBox="1"/>
          <p:nvPr/>
        </p:nvSpPr>
        <p:spPr>
          <a:xfrm>
            <a:off x="501450" y="914325"/>
            <a:ext cx="5829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Tipos de inyección</a:t>
            </a:r>
            <a:endParaRPr b="1" i="0" sz="4000" u="none" cap="none" strike="noStrike">
              <a:solidFill>
                <a:srgbClr val="EAFF6A"/>
              </a:solidFill>
              <a:latin typeface="DM Sans"/>
              <a:ea typeface="DM Sans"/>
              <a:cs typeface="DM Sans"/>
              <a:sym typeface="DM Sans"/>
            </a:endParaRPr>
          </a:p>
        </p:txBody>
      </p:sp>
      <p:grpSp>
        <p:nvGrpSpPr>
          <p:cNvPr id="274" name="Google Shape;274;p48"/>
          <p:cNvGrpSpPr/>
          <p:nvPr/>
        </p:nvGrpSpPr>
        <p:grpSpPr>
          <a:xfrm>
            <a:off x="457338" y="468286"/>
            <a:ext cx="431100" cy="431100"/>
            <a:chOff x="4616400" y="1950761"/>
            <a:chExt cx="431100" cy="431100"/>
          </a:xfrm>
        </p:grpSpPr>
        <p:sp>
          <p:nvSpPr>
            <p:cNvPr id="275" name="Google Shape;275;p48"/>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p48"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277" name="Google Shape;277;p4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grpSp>
        <p:nvGrpSpPr>
          <p:cNvPr id="282" name="Google Shape;282;p49"/>
          <p:cNvGrpSpPr/>
          <p:nvPr/>
        </p:nvGrpSpPr>
        <p:grpSpPr>
          <a:xfrm>
            <a:off x="475198" y="467571"/>
            <a:ext cx="514422" cy="514422"/>
            <a:chOff x="473351" y="619523"/>
            <a:chExt cx="738900" cy="738900"/>
          </a:xfrm>
        </p:grpSpPr>
        <p:sp>
          <p:nvSpPr>
            <p:cNvPr id="283" name="Google Shape;283;p4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4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85" name="Google Shape;285;p49"/>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286" name="Google Shape;286;p49"/>
          <p:cNvSpPr txBox="1"/>
          <p:nvPr/>
        </p:nvSpPr>
        <p:spPr>
          <a:xfrm>
            <a:off x="475200" y="2034000"/>
            <a:ext cx="3546000" cy="142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solidFill>
                  <a:srgbClr val="121212"/>
                </a:solidFill>
                <a:latin typeface="DM Sans"/>
                <a:ea typeface="DM Sans"/>
                <a:cs typeface="DM Sans"/>
                <a:sym typeface="DM Sans"/>
              </a:rPr>
              <a:t>Asignamos </a:t>
            </a:r>
            <a:r>
              <a:rPr b="1" lang="es-419" sz="1350">
                <a:solidFill>
                  <a:srgbClr val="121212"/>
                </a:solidFill>
                <a:latin typeface="DM Sans"/>
                <a:ea typeface="DM Sans"/>
                <a:cs typeface="DM Sans"/>
                <a:sym typeface="DM Sans"/>
              </a:rPr>
              <a:t>ProductService</a:t>
            </a:r>
            <a:r>
              <a:rPr lang="es-419" sz="1350">
                <a:solidFill>
                  <a:srgbClr val="121212"/>
                </a:solidFill>
                <a:latin typeface="DM Sans"/>
                <a:ea typeface="DM Sans"/>
                <a:cs typeface="DM Sans"/>
                <a:sym typeface="DM Sans"/>
              </a:rPr>
              <a:t> al </a:t>
            </a:r>
            <a:r>
              <a:rPr b="1" lang="es-419" sz="1350">
                <a:solidFill>
                  <a:srgbClr val="121212"/>
                </a:solidFill>
                <a:latin typeface="DM Sans"/>
                <a:ea typeface="DM Sans"/>
                <a:cs typeface="DM Sans"/>
                <a:sym typeface="DM Sans"/>
              </a:rPr>
              <a:t>NewProductService</a:t>
            </a:r>
            <a:r>
              <a:rPr lang="es-419" sz="1350">
                <a:solidFill>
                  <a:srgbClr val="121212"/>
                </a:solidFill>
                <a:latin typeface="DM Sans"/>
                <a:ea typeface="DM Sans"/>
                <a:cs typeface="DM Sans"/>
                <a:sym typeface="DM Sans"/>
              </a:rPr>
              <a:t> token utilizando useExistingProvider.</a:t>
            </a:r>
            <a:endParaRPr sz="1350">
              <a:solidFill>
                <a:srgbClr val="121212"/>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solidFill>
                <a:srgbClr val="121212"/>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solidFill>
                  <a:srgbClr val="121212"/>
                </a:solidFill>
                <a:latin typeface="DM Sans"/>
                <a:ea typeface="DM Sans"/>
                <a:cs typeface="DM Sans"/>
                <a:sym typeface="DM Sans"/>
              </a:rPr>
              <a:t>Esto devuelve el NewProductService cada vez que usemos ProductService 🚀</a:t>
            </a:r>
            <a:endParaRPr sz="1350">
              <a:solidFill>
                <a:srgbClr val="121212"/>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rgbClr val="121212"/>
              </a:solidFill>
              <a:latin typeface="DM Sans"/>
              <a:ea typeface="DM Sans"/>
              <a:cs typeface="DM Sans"/>
              <a:sym typeface="DM Sans"/>
            </a:endParaRPr>
          </a:p>
        </p:txBody>
      </p:sp>
      <p:sp>
        <p:nvSpPr>
          <p:cNvPr id="287" name="Google Shape;287;p49"/>
          <p:cNvSpPr txBox="1"/>
          <p:nvPr/>
        </p:nvSpPr>
        <p:spPr>
          <a:xfrm>
            <a:off x="4086600" y="467575"/>
            <a:ext cx="4582200" cy="414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1000">
                <a:solidFill>
                  <a:srgbClr val="A79873"/>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A79873"/>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A79873"/>
                </a:solidFill>
                <a:latin typeface="Courier New"/>
                <a:ea typeface="Courier New"/>
                <a:cs typeface="Courier New"/>
                <a:sym typeface="Courier New"/>
              </a:rPr>
              <a:t>import</a:t>
            </a:r>
            <a:r>
              <a:rPr lang="es-419" sz="1000">
                <a:solidFill>
                  <a:srgbClr val="D4D4D4"/>
                </a:solidFill>
                <a:latin typeface="Courier New"/>
                <a:ea typeface="Courier New"/>
                <a:cs typeface="Courier New"/>
                <a:sym typeface="Courier New"/>
              </a:rPr>
              <a:t> { </a:t>
            </a:r>
            <a:r>
              <a:rPr lang="es-419" sz="1000">
                <a:solidFill>
                  <a:srgbClr val="DD6A6F"/>
                </a:solidFill>
                <a:latin typeface="Courier New"/>
                <a:ea typeface="Courier New"/>
                <a:cs typeface="Courier New"/>
                <a:sym typeface="Courier New"/>
              </a:rPr>
              <a:t>ProductService</a:t>
            </a:r>
            <a:r>
              <a:rPr lang="es-419" sz="1000">
                <a:solidFill>
                  <a:srgbClr val="D4D4D4"/>
                </a:solidFill>
                <a:latin typeface="Courier New"/>
                <a:ea typeface="Courier New"/>
                <a:cs typeface="Courier New"/>
                <a:sym typeface="Courier New"/>
              </a:rPr>
              <a:t> } </a:t>
            </a:r>
            <a:r>
              <a:rPr lang="es-419" sz="1000">
                <a:solidFill>
                  <a:srgbClr val="A79873"/>
                </a:solidFill>
                <a:latin typeface="Courier New"/>
                <a:ea typeface="Courier New"/>
                <a:cs typeface="Courier New"/>
                <a:sym typeface="Courier New"/>
              </a:rPr>
              <a:t>from</a:t>
            </a:r>
            <a:r>
              <a:rPr lang="es-419" sz="1000">
                <a:solidFill>
                  <a:srgbClr val="D4D4D4"/>
                </a:solidFill>
                <a:latin typeface="Courier New"/>
                <a:ea typeface="Courier New"/>
                <a:cs typeface="Courier New"/>
                <a:sym typeface="Courier New"/>
              </a:rPr>
              <a:t> </a:t>
            </a:r>
            <a:r>
              <a:rPr lang="es-419" sz="1000">
                <a:solidFill>
                  <a:srgbClr val="569CD6"/>
                </a:solidFill>
                <a:latin typeface="Courier New"/>
                <a:ea typeface="Courier New"/>
                <a:cs typeface="Courier New"/>
                <a:sym typeface="Courier New"/>
              </a:rPr>
              <a:t>'./product.service'</a:t>
            </a:r>
            <a:r>
              <a:rPr lang="es-419"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A79873"/>
                </a:solidFill>
                <a:latin typeface="Courier New"/>
                <a:ea typeface="Courier New"/>
                <a:cs typeface="Courier New"/>
                <a:sym typeface="Courier New"/>
              </a:rPr>
              <a:t>import</a:t>
            </a:r>
            <a:r>
              <a:rPr lang="es-419" sz="1000">
                <a:solidFill>
                  <a:srgbClr val="D4D4D4"/>
                </a:solidFill>
                <a:latin typeface="Courier New"/>
                <a:ea typeface="Courier New"/>
                <a:cs typeface="Courier New"/>
                <a:sym typeface="Courier New"/>
              </a:rPr>
              <a:t> { </a:t>
            </a:r>
            <a:r>
              <a:rPr lang="es-419" sz="1000">
                <a:solidFill>
                  <a:srgbClr val="DD6A6F"/>
                </a:solidFill>
                <a:latin typeface="Courier New"/>
                <a:ea typeface="Courier New"/>
                <a:cs typeface="Courier New"/>
                <a:sym typeface="Courier New"/>
              </a:rPr>
              <a:t>NewProductService</a:t>
            </a:r>
            <a:r>
              <a:rPr lang="es-419" sz="1000">
                <a:solidFill>
                  <a:srgbClr val="D4D4D4"/>
                </a:solidFill>
                <a:latin typeface="Courier New"/>
                <a:ea typeface="Courier New"/>
                <a:cs typeface="Courier New"/>
                <a:sym typeface="Courier New"/>
              </a:rPr>
              <a:t> } </a:t>
            </a:r>
            <a:r>
              <a:rPr lang="es-419" sz="1000">
                <a:solidFill>
                  <a:srgbClr val="A79873"/>
                </a:solidFill>
                <a:latin typeface="Courier New"/>
                <a:ea typeface="Courier New"/>
                <a:cs typeface="Courier New"/>
                <a:sym typeface="Courier New"/>
              </a:rPr>
              <a:t>from</a:t>
            </a:r>
            <a:r>
              <a:rPr lang="es-419" sz="1000">
                <a:solidFill>
                  <a:srgbClr val="D4D4D4"/>
                </a:solidFill>
                <a:latin typeface="Courier New"/>
                <a:ea typeface="Courier New"/>
                <a:cs typeface="Courier New"/>
                <a:sym typeface="Courier New"/>
              </a:rPr>
              <a:t> </a:t>
            </a:r>
            <a:r>
              <a:rPr lang="es-419" sz="1000">
                <a:solidFill>
                  <a:srgbClr val="569CD6"/>
                </a:solidFill>
                <a:latin typeface="Courier New"/>
                <a:ea typeface="Courier New"/>
                <a:cs typeface="Courier New"/>
                <a:sym typeface="Courier New"/>
              </a:rPr>
              <a:t>'./new-product.service'</a:t>
            </a:r>
            <a:r>
              <a:rPr lang="es-419"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D4D4D4"/>
                </a:solidFill>
                <a:latin typeface="Courier New"/>
                <a:ea typeface="Courier New"/>
                <a:cs typeface="Courier New"/>
                <a:sym typeface="Courier New"/>
              </a:rPr>
              <a:t>@</a:t>
            </a:r>
            <a:r>
              <a:rPr lang="es-419" sz="1000">
                <a:solidFill>
                  <a:srgbClr val="F44747"/>
                </a:solidFill>
                <a:latin typeface="Courier New"/>
                <a:ea typeface="Courier New"/>
                <a:cs typeface="Courier New"/>
                <a:sym typeface="Courier New"/>
              </a:rPr>
              <a:t>NgModule</a:t>
            </a:r>
            <a:r>
              <a:rPr lang="es-419"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D4D4D4"/>
                </a:solidFill>
                <a:latin typeface="Courier New"/>
                <a:ea typeface="Courier New"/>
                <a:cs typeface="Courier New"/>
                <a:sym typeface="Courier New"/>
              </a:rPr>
              <a:t> </a:t>
            </a:r>
            <a:r>
              <a:rPr lang="es-419" sz="1000">
                <a:solidFill>
                  <a:srgbClr val="DD6A6F"/>
                </a:solidFill>
                <a:latin typeface="Courier New"/>
                <a:ea typeface="Courier New"/>
                <a:cs typeface="Courier New"/>
                <a:sym typeface="Courier New"/>
              </a:rPr>
              <a:t>providers:</a:t>
            </a:r>
            <a:r>
              <a:rPr lang="es-419"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D4D4D4"/>
                </a:solidFill>
                <a:latin typeface="Courier New"/>
                <a:ea typeface="Courier New"/>
                <a:cs typeface="Courier New"/>
                <a:sym typeface="Courier New"/>
              </a:rPr>
              <a:t>   { </a:t>
            </a:r>
            <a:r>
              <a:rPr lang="es-419" sz="1000">
                <a:solidFill>
                  <a:srgbClr val="DD6A6F"/>
                </a:solidFill>
                <a:latin typeface="Courier New"/>
                <a:ea typeface="Courier New"/>
                <a:cs typeface="Courier New"/>
                <a:sym typeface="Courier New"/>
              </a:rPr>
              <a:t>provide:</a:t>
            </a:r>
            <a:r>
              <a:rPr lang="es-419" sz="1000">
                <a:solidFill>
                  <a:srgbClr val="D4D4D4"/>
                </a:solidFill>
                <a:latin typeface="Courier New"/>
                <a:ea typeface="Courier New"/>
                <a:cs typeface="Courier New"/>
                <a:sym typeface="Courier New"/>
              </a:rPr>
              <a:t> </a:t>
            </a:r>
            <a:r>
              <a:rPr lang="es-419" sz="1000">
                <a:solidFill>
                  <a:srgbClr val="DD6A6F"/>
                </a:solidFill>
                <a:latin typeface="Courier New"/>
                <a:ea typeface="Courier New"/>
                <a:cs typeface="Courier New"/>
                <a:sym typeface="Courier New"/>
              </a:rPr>
              <a:t>ProductService</a:t>
            </a:r>
            <a:r>
              <a:rPr lang="es-419" sz="1000">
                <a:solidFill>
                  <a:srgbClr val="D4D4D4"/>
                </a:solidFill>
                <a:latin typeface="Courier New"/>
                <a:ea typeface="Courier New"/>
                <a:cs typeface="Courier New"/>
                <a:sym typeface="Courier New"/>
              </a:rPr>
              <a:t>, </a:t>
            </a:r>
            <a:r>
              <a:rPr lang="es-419" sz="1000">
                <a:solidFill>
                  <a:srgbClr val="DD6A6F"/>
                </a:solidFill>
                <a:latin typeface="Courier New"/>
                <a:ea typeface="Courier New"/>
                <a:cs typeface="Courier New"/>
                <a:sym typeface="Courier New"/>
              </a:rPr>
              <a:t>useExisting:</a:t>
            </a:r>
            <a:r>
              <a:rPr lang="es-419" sz="1000">
                <a:solidFill>
                  <a:srgbClr val="D4D4D4"/>
                </a:solidFill>
                <a:latin typeface="Courier New"/>
                <a:ea typeface="Courier New"/>
                <a:cs typeface="Courier New"/>
                <a:sym typeface="Courier New"/>
              </a:rPr>
              <a:t> </a:t>
            </a:r>
            <a:r>
              <a:rPr lang="es-419" sz="1000">
                <a:solidFill>
                  <a:srgbClr val="DD6A6F"/>
                </a:solidFill>
                <a:latin typeface="Courier New"/>
                <a:ea typeface="Courier New"/>
                <a:cs typeface="Courier New"/>
                <a:sym typeface="Courier New"/>
              </a:rPr>
              <a:t>NewProductService</a:t>
            </a:r>
            <a:r>
              <a:rPr lang="es-419"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D4D4D4"/>
                </a:solidFill>
                <a:latin typeface="Courier New"/>
                <a:ea typeface="Courier New"/>
                <a:cs typeface="Courier New"/>
                <a:sym typeface="Courier New"/>
              </a:rPr>
              <a:t>   { </a:t>
            </a:r>
            <a:r>
              <a:rPr lang="es-419" sz="1000">
                <a:solidFill>
                  <a:srgbClr val="DD6A6F"/>
                </a:solidFill>
                <a:latin typeface="Courier New"/>
                <a:ea typeface="Courier New"/>
                <a:cs typeface="Courier New"/>
                <a:sym typeface="Courier New"/>
              </a:rPr>
              <a:t>provide:</a:t>
            </a:r>
            <a:r>
              <a:rPr lang="es-419" sz="1000">
                <a:solidFill>
                  <a:srgbClr val="D4D4D4"/>
                </a:solidFill>
                <a:latin typeface="Courier New"/>
                <a:ea typeface="Courier New"/>
                <a:cs typeface="Courier New"/>
                <a:sym typeface="Courier New"/>
              </a:rPr>
              <a:t> </a:t>
            </a:r>
            <a:r>
              <a:rPr lang="es-419" sz="1000">
                <a:solidFill>
                  <a:srgbClr val="DD6A6F"/>
                </a:solidFill>
                <a:latin typeface="Courier New"/>
                <a:ea typeface="Courier New"/>
                <a:cs typeface="Courier New"/>
                <a:sym typeface="Courier New"/>
              </a:rPr>
              <a:t>NewProductService</a:t>
            </a:r>
            <a:r>
              <a:rPr lang="es-419" sz="1000">
                <a:solidFill>
                  <a:srgbClr val="D4D4D4"/>
                </a:solidFill>
                <a:latin typeface="Courier New"/>
                <a:ea typeface="Courier New"/>
                <a:cs typeface="Courier New"/>
                <a:sym typeface="Courier New"/>
              </a:rPr>
              <a:t>, </a:t>
            </a:r>
            <a:r>
              <a:rPr lang="es-419" sz="1000">
                <a:solidFill>
                  <a:srgbClr val="DD6A6F"/>
                </a:solidFill>
                <a:latin typeface="Courier New"/>
                <a:ea typeface="Courier New"/>
                <a:cs typeface="Courier New"/>
                <a:sym typeface="Courier New"/>
              </a:rPr>
              <a:t>useClass:</a:t>
            </a:r>
            <a:r>
              <a:rPr lang="es-419" sz="1000">
                <a:solidFill>
                  <a:srgbClr val="D4D4D4"/>
                </a:solidFill>
                <a:latin typeface="Courier New"/>
                <a:ea typeface="Courier New"/>
                <a:cs typeface="Courier New"/>
                <a:sym typeface="Courier New"/>
              </a:rPr>
              <a:t> </a:t>
            </a:r>
            <a:r>
              <a:rPr lang="es-419" sz="1000">
                <a:solidFill>
                  <a:srgbClr val="DD6A6F"/>
                </a:solidFill>
                <a:latin typeface="Courier New"/>
                <a:ea typeface="Courier New"/>
                <a:cs typeface="Courier New"/>
                <a:sym typeface="Courier New"/>
              </a:rPr>
              <a:t>NewProductService</a:t>
            </a:r>
            <a:r>
              <a:rPr lang="es-419"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A79873"/>
                </a:solidFill>
                <a:latin typeface="Courier New"/>
                <a:ea typeface="Courier New"/>
                <a:cs typeface="Courier New"/>
                <a:sym typeface="Courier New"/>
              </a:rPr>
              <a:t>export</a:t>
            </a:r>
            <a:r>
              <a:rPr lang="es-419" sz="1000">
                <a:solidFill>
                  <a:srgbClr val="D4D4D4"/>
                </a:solidFill>
                <a:latin typeface="Courier New"/>
                <a:ea typeface="Courier New"/>
                <a:cs typeface="Courier New"/>
                <a:sym typeface="Courier New"/>
              </a:rPr>
              <a:t> </a:t>
            </a:r>
            <a:r>
              <a:rPr lang="es-419" sz="1000">
                <a:solidFill>
                  <a:srgbClr val="9CDCFE"/>
                </a:solidFill>
                <a:latin typeface="Courier New"/>
                <a:ea typeface="Courier New"/>
                <a:cs typeface="Courier New"/>
                <a:sym typeface="Courier New"/>
              </a:rPr>
              <a:t>class</a:t>
            </a:r>
            <a:r>
              <a:rPr lang="es-419" sz="1000">
                <a:solidFill>
                  <a:srgbClr val="D4D4D4"/>
                </a:solidFill>
                <a:latin typeface="Courier New"/>
                <a:ea typeface="Courier New"/>
                <a:cs typeface="Courier New"/>
                <a:sym typeface="Courier New"/>
              </a:rPr>
              <a:t> </a:t>
            </a:r>
            <a:r>
              <a:rPr lang="es-419" sz="1000">
                <a:solidFill>
                  <a:srgbClr val="808080"/>
                </a:solidFill>
                <a:latin typeface="Courier New"/>
                <a:ea typeface="Courier New"/>
                <a:cs typeface="Courier New"/>
                <a:sym typeface="Courier New"/>
              </a:rPr>
              <a:t>AppModule</a:t>
            </a:r>
            <a:r>
              <a:rPr lang="es-419" sz="1000">
                <a:solidFill>
                  <a:srgbClr val="D4D4D4"/>
                </a:solidFill>
                <a:latin typeface="Courier New"/>
                <a:ea typeface="Courier New"/>
                <a:cs typeface="Courier New"/>
                <a:sym typeface="Courier New"/>
              </a:rPr>
              <a:t> {}</a:t>
            </a:r>
            <a:endParaRPr sz="1000">
              <a:solidFill>
                <a:srgbClr val="D6DEEB"/>
              </a:solidFill>
              <a:latin typeface="Courier New"/>
              <a:ea typeface="Courier New"/>
              <a:cs typeface="Courier New"/>
              <a:sym typeface="Courier New"/>
            </a:endParaRPr>
          </a:p>
        </p:txBody>
      </p:sp>
      <p:sp>
        <p:nvSpPr>
          <p:cNvPr id="288" name="Google Shape;288;p49"/>
          <p:cNvSpPr txBox="1"/>
          <p:nvPr/>
        </p:nvSpPr>
        <p:spPr>
          <a:xfrm>
            <a:off x="475200" y="1080000"/>
            <a:ext cx="28458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700">
                <a:solidFill>
                  <a:schemeClr val="dk1"/>
                </a:solidFill>
                <a:latin typeface="DM Sans"/>
                <a:ea typeface="DM Sans"/>
                <a:cs typeface="DM Sans"/>
                <a:sym typeface="DM Sans"/>
              </a:rPr>
              <a:t>useExisting</a:t>
            </a:r>
            <a:endParaRPr b="1" sz="37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p50"/>
          <p:cNvGrpSpPr/>
          <p:nvPr/>
        </p:nvGrpSpPr>
        <p:grpSpPr>
          <a:xfrm>
            <a:off x="475198" y="467571"/>
            <a:ext cx="514422" cy="514422"/>
            <a:chOff x="473351" y="619523"/>
            <a:chExt cx="738900" cy="738900"/>
          </a:xfrm>
        </p:grpSpPr>
        <p:sp>
          <p:nvSpPr>
            <p:cNvPr id="294" name="Google Shape;294;p5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5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96" name="Google Shape;296;p50"/>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297" name="Google Shape;297;p50"/>
          <p:cNvSpPr txBox="1"/>
          <p:nvPr/>
        </p:nvSpPr>
        <p:spPr>
          <a:xfrm>
            <a:off x="475200" y="1260875"/>
            <a:ext cx="24345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700">
                <a:solidFill>
                  <a:schemeClr val="dk1"/>
                </a:solidFill>
                <a:latin typeface="DM Sans"/>
                <a:ea typeface="DM Sans"/>
                <a:cs typeface="DM Sans"/>
                <a:sym typeface="DM Sans"/>
              </a:rPr>
              <a:t>useClass</a:t>
            </a:r>
            <a:endParaRPr b="1" sz="3700">
              <a:solidFill>
                <a:schemeClr val="dk1"/>
              </a:solidFill>
              <a:latin typeface="DM Sans"/>
              <a:ea typeface="DM Sans"/>
              <a:cs typeface="DM Sans"/>
              <a:sym typeface="DM Sans"/>
            </a:endParaRPr>
          </a:p>
        </p:txBody>
      </p:sp>
      <p:sp>
        <p:nvSpPr>
          <p:cNvPr id="298" name="Google Shape;298;p50"/>
          <p:cNvSpPr txBox="1"/>
          <p:nvPr/>
        </p:nvSpPr>
        <p:spPr>
          <a:xfrm>
            <a:off x="3809100" y="771750"/>
            <a:ext cx="4620600" cy="360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1250">
                <a:solidFill>
                  <a:srgbClr val="82AAFF"/>
                </a:solidFill>
                <a:latin typeface="Courier New"/>
                <a:ea typeface="Courier New"/>
                <a:cs typeface="Courier New"/>
                <a:sym typeface="Courier New"/>
              </a:rPr>
              <a:t>@</a:t>
            </a:r>
            <a:r>
              <a:rPr i="1" lang="es-419" sz="1250">
                <a:solidFill>
                  <a:srgbClr val="82AAFF"/>
                </a:solidFill>
                <a:latin typeface="Courier New"/>
                <a:ea typeface="Courier New"/>
                <a:cs typeface="Courier New"/>
                <a:sym typeface="Courier New"/>
              </a:rPr>
              <a:t>NgModule</a:t>
            </a:r>
            <a:r>
              <a:rPr lang="es-419" sz="1250">
                <a:solidFill>
                  <a:srgbClr val="D6DEEB"/>
                </a:solidFill>
                <a:latin typeface="Courier New"/>
                <a:ea typeface="Courier New"/>
                <a:cs typeface="Courier New"/>
                <a:sym typeface="Courier New"/>
              </a:rPr>
              <a:t>({</a:t>
            </a:r>
            <a:endParaRPr sz="12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 declarations: [</a:t>
            </a:r>
            <a:r>
              <a:rPr lang="es-419" sz="1250">
                <a:solidFill>
                  <a:srgbClr val="7FDBCA"/>
                </a:solidFill>
                <a:latin typeface="Courier New"/>
                <a:ea typeface="Courier New"/>
                <a:cs typeface="Courier New"/>
                <a:sym typeface="Courier New"/>
              </a:rPr>
              <a:t>...</a:t>
            </a:r>
            <a:r>
              <a:rPr lang="es-419" sz="1250">
                <a:solidFill>
                  <a:srgbClr val="D6DEEB"/>
                </a:solidFill>
                <a:latin typeface="Courier New"/>
                <a:ea typeface="Courier New"/>
                <a:cs typeface="Courier New"/>
                <a:sym typeface="Courier New"/>
              </a:rPr>
              <a:t>],</a:t>
            </a:r>
            <a:endParaRPr sz="12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 imports: [</a:t>
            </a:r>
            <a:r>
              <a:rPr lang="es-419" sz="1250">
                <a:solidFill>
                  <a:srgbClr val="7FDBCA"/>
                </a:solidFill>
                <a:latin typeface="Courier New"/>
                <a:ea typeface="Courier New"/>
                <a:cs typeface="Courier New"/>
                <a:sym typeface="Courier New"/>
              </a:rPr>
              <a:t>...</a:t>
            </a:r>
            <a:r>
              <a:rPr lang="es-419" sz="1250">
                <a:solidFill>
                  <a:srgbClr val="D6DEEB"/>
                </a:solidFill>
                <a:latin typeface="Courier New"/>
                <a:ea typeface="Courier New"/>
                <a:cs typeface="Courier New"/>
                <a:sym typeface="Courier New"/>
              </a:rPr>
              <a:t>],</a:t>
            </a:r>
            <a:endParaRPr sz="12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 providers: [ </a:t>
            </a:r>
            <a:endParaRPr sz="12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 { 	provide: MiServicioService, </a:t>
            </a:r>
            <a:endParaRPr sz="1250">
              <a:solidFill>
                <a:srgbClr val="D6DEEB"/>
              </a:solidFill>
              <a:latin typeface="Courier New"/>
              <a:ea typeface="Courier New"/>
              <a:cs typeface="Courier New"/>
              <a:sym typeface="Courier New"/>
            </a:endParaRPr>
          </a:p>
          <a:p>
            <a:pPr indent="45720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useClass: ...</a:t>
            </a:r>
            <a:endParaRPr sz="1250">
              <a:solidFill>
                <a:srgbClr val="D6DEEB"/>
              </a:solidFill>
              <a:latin typeface="Courier New"/>
              <a:ea typeface="Courier New"/>
              <a:cs typeface="Courier New"/>
              <a:sym typeface="Courier New"/>
            </a:endParaRPr>
          </a:p>
          <a:p>
            <a:pPr indent="45720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 </a:t>
            </a:r>
            <a:endParaRPr sz="12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a:t>
            </a:r>
            <a:endParaRPr sz="12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a:t>
            </a:r>
            <a:endParaRPr sz="1250">
              <a:solidFill>
                <a:srgbClr val="7FDBCA"/>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p51"/>
          <p:cNvGrpSpPr/>
          <p:nvPr/>
        </p:nvGrpSpPr>
        <p:grpSpPr>
          <a:xfrm>
            <a:off x="475198" y="467571"/>
            <a:ext cx="514422" cy="514422"/>
            <a:chOff x="473351" y="619523"/>
            <a:chExt cx="738900" cy="738900"/>
          </a:xfrm>
        </p:grpSpPr>
        <p:sp>
          <p:nvSpPr>
            <p:cNvPr id="304" name="Google Shape;304;p5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5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06" name="Google Shape;306;p51"/>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307" name="Google Shape;307;p51"/>
          <p:cNvSpPr txBox="1"/>
          <p:nvPr/>
        </p:nvSpPr>
        <p:spPr>
          <a:xfrm>
            <a:off x="475200" y="1260875"/>
            <a:ext cx="24345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700">
                <a:solidFill>
                  <a:schemeClr val="dk1"/>
                </a:solidFill>
                <a:latin typeface="DM Sans"/>
                <a:ea typeface="DM Sans"/>
                <a:cs typeface="DM Sans"/>
                <a:sym typeface="DM Sans"/>
              </a:rPr>
              <a:t>useValue</a:t>
            </a:r>
            <a:endParaRPr b="1" sz="3700">
              <a:solidFill>
                <a:schemeClr val="dk1"/>
              </a:solidFill>
              <a:latin typeface="DM Sans"/>
              <a:ea typeface="DM Sans"/>
              <a:cs typeface="DM Sans"/>
              <a:sym typeface="DM Sans"/>
            </a:endParaRPr>
          </a:p>
        </p:txBody>
      </p:sp>
      <p:sp>
        <p:nvSpPr>
          <p:cNvPr id="308" name="Google Shape;308;p51"/>
          <p:cNvSpPr txBox="1"/>
          <p:nvPr/>
        </p:nvSpPr>
        <p:spPr>
          <a:xfrm>
            <a:off x="583550" y="2380650"/>
            <a:ext cx="7588200" cy="180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1450">
                <a:solidFill>
                  <a:srgbClr val="D6DEEB"/>
                </a:solidFill>
                <a:latin typeface="Courier New"/>
                <a:ea typeface="Courier New"/>
                <a:cs typeface="Courier New"/>
                <a:sym typeface="Courier New"/>
              </a:rPr>
              <a:t> </a:t>
            </a:r>
            <a:r>
              <a:rPr lang="es-419" sz="1650">
                <a:solidFill>
                  <a:srgbClr val="D6DEEB"/>
                </a:solidFill>
                <a:latin typeface="Courier New"/>
                <a:ea typeface="Courier New"/>
                <a:cs typeface="Courier New"/>
                <a:sym typeface="Courier New"/>
              </a:rPr>
              <a:t>providers: [</a:t>
            </a:r>
            <a:endParaRPr sz="16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650">
                <a:solidFill>
                  <a:srgbClr val="D6DEEB"/>
                </a:solidFill>
                <a:latin typeface="Courier New"/>
                <a:ea typeface="Courier New"/>
                <a:cs typeface="Courier New"/>
                <a:sym typeface="Courier New"/>
              </a:rPr>
              <a:t>   { provide: </a:t>
            </a:r>
            <a:r>
              <a:rPr lang="es-419" sz="1650">
                <a:solidFill>
                  <a:srgbClr val="D9F5DD"/>
                </a:solidFill>
                <a:latin typeface="Courier New"/>
                <a:ea typeface="Courier New"/>
                <a:cs typeface="Courier New"/>
                <a:sym typeface="Courier New"/>
              </a:rPr>
              <a:t>'</a:t>
            </a:r>
            <a:r>
              <a:rPr lang="es-419" sz="1650">
                <a:solidFill>
                  <a:srgbClr val="ECC48D"/>
                </a:solidFill>
                <a:latin typeface="Courier New"/>
                <a:ea typeface="Courier New"/>
                <a:cs typeface="Courier New"/>
                <a:sym typeface="Courier New"/>
              </a:rPr>
              <a:t>IS_DEV</a:t>
            </a:r>
            <a:r>
              <a:rPr lang="es-419" sz="1650">
                <a:solidFill>
                  <a:srgbClr val="D9F5DD"/>
                </a:solidFill>
                <a:latin typeface="Courier New"/>
                <a:ea typeface="Courier New"/>
                <a:cs typeface="Courier New"/>
                <a:sym typeface="Courier New"/>
              </a:rPr>
              <a:t>'</a:t>
            </a:r>
            <a:r>
              <a:rPr lang="es-419" sz="1650">
                <a:solidFill>
                  <a:srgbClr val="D6DEEB"/>
                </a:solidFill>
                <a:latin typeface="Courier New"/>
                <a:ea typeface="Courier New"/>
                <a:cs typeface="Courier New"/>
                <a:sym typeface="Courier New"/>
              </a:rPr>
              <a:t>, useValue: { isDev: </a:t>
            </a:r>
            <a:r>
              <a:rPr lang="es-419" sz="1650">
                <a:solidFill>
                  <a:srgbClr val="FF5874"/>
                </a:solidFill>
                <a:latin typeface="Courier New"/>
                <a:ea typeface="Courier New"/>
                <a:cs typeface="Courier New"/>
                <a:sym typeface="Courier New"/>
              </a:rPr>
              <a:t>true</a:t>
            </a:r>
            <a:r>
              <a:rPr lang="es-419" sz="1650">
                <a:solidFill>
                  <a:srgbClr val="D6DEEB"/>
                </a:solidFill>
                <a:latin typeface="Courier New"/>
                <a:ea typeface="Courier New"/>
                <a:cs typeface="Courier New"/>
                <a:sym typeface="Courier New"/>
              </a:rPr>
              <a:t> } }</a:t>
            </a:r>
            <a:endParaRPr sz="16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650">
                <a:solidFill>
                  <a:srgbClr val="D6DEEB"/>
                </a:solidFill>
                <a:latin typeface="Courier New"/>
                <a:ea typeface="Courier New"/>
                <a:cs typeface="Courier New"/>
                <a:sym typeface="Courier New"/>
              </a:rPr>
              <a:t> ]</a:t>
            </a:r>
            <a:endParaRPr sz="1450">
              <a:solidFill>
                <a:srgbClr val="D6DEEB"/>
              </a:solidFill>
              <a:highlight>
                <a:srgbClr val="011627"/>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nvSpPr>
        <p:spPr>
          <a:xfrm>
            <a:off x="4068000" y="468000"/>
            <a:ext cx="4585800" cy="414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1100">
                <a:solidFill>
                  <a:srgbClr val="D6DEEB"/>
                </a:solidFill>
                <a:highlight>
                  <a:srgbClr val="011627"/>
                </a:highlight>
                <a:latin typeface="Courier New"/>
                <a:ea typeface="Courier New"/>
                <a:cs typeface="Courier New"/>
                <a:sym typeface="Courier New"/>
              </a:rPr>
              <a:t> </a:t>
            </a:r>
            <a:r>
              <a:rPr lang="es-419" sz="1100">
                <a:solidFill>
                  <a:srgbClr val="D6DEEB"/>
                </a:solidFill>
                <a:latin typeface="Courier New"/>
                <a:ea typeface="Courier New"/>
                <a:cs typeface="Courier New"/>
                <a:sym typeface="Courier New"/>
              </a:rPr>
              <a:t>providers: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provide: MiServicioService,</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useFactory</a:t>
            </a: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const</a:t>
            </a:r>
            <a:r>
              <a:rPr i="1" lang="es-419" sz="1100">
                <a:solidFill>
                  <a:srgbClr val="C792EA"/>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dev</a:t>
            </a:r>
            <a:r>
              <a:rPr i="1" lang="es-419" sz="1100">
                <a:solidFill>
                  <a:srgbClr val="C792EA"/>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a:t>
            </a:r>
            <a:r>
              <a:rPr i="1" lang="es-419" sz="1100">
                <a:solidFill>
                  <a:srgbClr val="C792EA"/>
                </a:solidFill>
                <a:latin typeface="Courier New"/>
                <a:ea typeface="Courier New"/>
                <a:cs typeface="Courier New"/>
                <a:sym typeface="Courier New"/>
              </a:rPr>
              <a:t> </a:t>
            </a:r>
            <a:r>
              <a:rPr i="1" lang="es-419" sz="1100">
                <a:solidFill>
                  <a:srgbClr val="C5E478"/>
                </a:solidFill>
                <a:latin typeface="Courier New"/>
                <a:ea typeface="Courier New"/>
                <a:cs typeface="Courier New"/>
                <a:sym typeface="Courier New"/>
              </a:rPr>
              <a:t>Math</a:t>
            </a:r>
            <a:r>
              <a:rPr i="1" lang="es-419" sz="1100">
                <a:solidFill>
                  <a:srgbClr val="C792EA"/>
                </a:solidFill>
                <a:latin typeface="Courier New"/>
                <a:ea typeface="Courier New"/>
                <a:cs typeface="Courier New"/>
                <a:sym typeface="Courier New"/>
              </a:rPr>
              <a:t>.</a:t>
            </a:r>
            <a:r>
              <a:rPr i="1" lang="es-419" sz="1100">
                <a:solidFill>
                  <a:srgbClr val="C5E478"/>
                </a:solidFill>
                <a:latin typeface="Courier New"/>
                <a:ea typeface="Courier New"/>
                <a:cs typeface="Courier New"/>
                <a:sym typeface="Courier New"/>
              </a:rPr>
              <a:t>random</a:t>
            </a:r>
            <a:r>
              <a:rPr lang="es-419" sz="1100">
                <a:solidFill>
                  <a:srgbClr val="D6DEEB"/>
                </a:solidFill>
                <a:latin typeface="Courier New"/>
                <a:ea typeface="Courier New"/>
                <a:cs typeface="Courier New"/>
                <a:sym typeface="Courier New"/>
              </a:rPr>
              <a:t>()</a:t>
            </a:r>
            <a:r>
              <a:rPr i="1" lang="es-419" sz="1100">
                <a:solidFill>
                  <a:srgbClr val="C792EA"/>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i="1" lang="es-419" sz="1100">
                <a:solidFill>
                  <a:srgbClr val="C792EA"/>
                </a:solidFill>
                <a:latin typeface="Courier New"/>
                <a:ea typeface="Courier New"/>
                <a:cs typeface="Courier New"/>
                <a:sym typeface="Courier New"/>
              </a:rPr>
              <a:t> </a:t>
            </a:r>
            <a:r>
              <a:rPr lang="es-419" sz="1100">
                <a:solidFill>
                  <a:srgbClr val="F78C6C"/>
                </a:solidFill>
                <a:latin typeface="Courier New"/>
                <a:ea typeface="Courier New"/>
                <a:cs typeface="Courier New"/>
                <a:sym typeface="Courier New"/>
              </a:rPr>
              <a:t>0.5</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console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log</a:t>
            </a:r>
            <a:r>
              <a:rPr lang="es-419" sz="1100">
                <a:solidFill>
                  <a:srgbClr val="D6DEEB"/>
                </a:solidFill>
                <a:latin typeface="Courier New"/>
                <a:ea typeface="Courier New"/>
                <a:cs typeface="Courier New"/>
                <a:sym typeface="Courier New"/>
              </a:rPr>
              <a:t>(dev);</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if</a:t>
            </a:r>
            <a:r>
              <a:rPr lang="es-419" sz="1100">
                <a:solidFill>
                  <a:srgbClr val="D6DEEB"/>
                </a:solidFill>
                <a:latin typeface="Courier New"/>
                <a:ea typeface="Courier New"/>
                <a:cs typeface="Courier New"/>
                <a:sym typeface="Courier New"/>
              </a:rPr>
              <a:t> (dev) {</a:t>
            </a:r>
            <a:r>
              <a:rPr i="1" lang="es-419" sz="1100">
                <a:solidFill>
                  <a:srgbClr val="C792EA"/>
                </a:solidFill>
                <a:latin typeface="Courier New"/>
                <a:ea typeface="Courier New"/>
                <a:cs typeface="Courier New"/>
                <a:sym typeface="Courier New"/>
              </a:rPr>
              <a:t>return</a:t>
            </a:r>
            <a:r>
              <a:rPr lang="es-419" sz="1100">
                <a:solidFill>
                  <a:srgbClr val="D6DEEB"/>
                </a:solidFill>
                <a:latin typeface="Courier New"/>
                <a:ea typeface="Courier New"/>
                <a:cs typeface="Courier New"/>
                <a:sym typeface="Courier New"/>
              </a:rPr>
              <a:t> </a:t>
            </a:r>
            <a:r>
              <a:rPr lang="es-419" sz="1100">
                <a:solidFill>
                  <a:srgbClr val="7FDBCA"/>
                </a:solidFill>
                <a:latin typeface="Courier New"/>
                <a:ea typeface="Courier New"/>
                <a:cs typeface="Courier New"/>
                <a:sym typeface="Courier New"/>
              </a:rPr>
              <a:t>new</a:t>
            </a:r>
            <a:r>
              <a:rPr lang="es-419" sz="1100">
                <a:solidFill>
                  <a:srgbClr val="D6DEEB"/>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LoginUserInfoService</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457200" rtl="0" algn="l">
              <a:lnSpc>
                <a:spcPct val="150000"/>
              </a:lnSpc>
              <a:spcBef>
                <a:spcPts val="0"/>
              </a:spcBef>
              <a:spcAft>
                <a:spcPts val="0"/>
              </a:spcAft>
              <a:buNone/>
            </a:pPr>
            <a:r>
              <a:rPr lang="es-419" sz="1100">
                <a:solidFill>
                  <a:srgbClr val="C792EA"/>
                </a:solidFill>
                <a:latin typeface="Courier New"/>
                <a:ea typeface="Courier New"/>
                <a:cs typeface="Courier New"/>
                <a:sym typeface="Courier New"/>
              </a:rPr>
              <a:t>   else</a:t>
            </a:r>
            <a:r>
              <a:rPr lang="es-419" sz="1100">
                <a:solidFill>
                  <a:srgbClr val="D6DEEB"/>
                </a:solidFill>
                <a:latin typeface="Courier New"/>
                <a:ea typeface="Courier New"/>
                <a:cs typeface="Courier New"/>
                <a:sym typeface="Courier New"/>
              </a:rPr>
              <a:t> { </a:t>
            </a:r>
            <a:r>
              <a:rPr i="1" lang="es-419" sz="1100">
                <a:solidFill>
                  <a:srgbClr val="C792EA"/>
                </a:solidFill>
                <a:latin typeface="Courier New"/>
                <a:ea typeface="Courier New"/>
                <a:cs typeface="Courier New"/>
                <a:sym typeface="Courier New"/>
              </a:rPr>
              <a:t>return</a:t>
            </a:r>
            <a:r>
              <a:rPr lang="es-419" sz="1100">
                <a:solidFill>
                  <a:srgbClr val="D6DEEB"/>
                </a:solidFill>
                <a:latin typeface="Courier New"/>
                <a:ea typeface="Courier New"/>
                <a:cs typeface="Courier New"/>
                <a:sym typeface="Courier New"/>
              </a:rPr>
              <a:t> </a:t>
            </a:r>
            <a:r>
              <a:rPr lang="es-419" sz="1100">
                <a:solidFill>
                  <a:srgbClr val="7FDBCA"/>
                </a:solidFill>
                <a:latin typeface="Courier New"/>
                <a:ea typeface="Courier New"/>
                <a:cs typeface="Courier New"/>
                <a:sym typeface="Courier New"/>
              </a:rPr>
              <a:t>new</a:t>
            </a:r>
            <a:r>
              <a:rPr lang="es-419" sz="1100">
                <a:solidFill>
                  <a:srgbClr val="D6DEEB"/>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LogoutUserInfoService</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deps: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endParaRPr sz="1100">
              <a:solidFill>
                <a:srgbClr val="82AAFF"/>
              </a:solidFill>
              <a:latin typeface="Courier New"/>
              <a:ea typeface="Courier New"/>
              <a:cs typeface="Courier New"/>
              <a:sym typeface="Courier New"/>
            </a:endParaRPr>
          </a:p>
        </p:txBody>
      </p:sp>
      <p:grpSp>
        <p:nvGrpSpPr>
          <p:cNvPr id="314" name="Google Shape;314;p52"/>
          <p:cNvGrpSpPr/>
          <p:nvPr/>
        </p:nvGrpSpPr>
        <p:grpSpPr>
          <a:xfrm>
            <a:off x="475198" y="467571"/>
            <a:ext cx="514422" cy="514422"/>
            <a:chOff x="473351" y="619523"/>
            <a:chExt cx="738900" cy="738900"/>
          </a:xfrm>
        </p:grpSpPr>
        <p:sp>
          <p:nvSpPr>
            <p:cNvPr id="315" name="Google Shape;315;p5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17" name="Google Shape;317;p52"/>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318" name="Google Shape;318;p52"/>
          <p:cNvSpPr txBox="1"/>
          <p:nvPr/>
        </p:nvSpPr>
        <p:spPr>
          <a:xfrm>
            <a:off x="475200" y="1260000"/>
            <a:ext cx="28158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700">
                <a:solidFill>
                  <a:schemeClr val="dk1"/>
                </a:solidFill>
                <a:latin typeface="DM Sans"/>
                <a:ea typeface="DM Sans"/>
                <a:cs typeface="DM Sans"/>
                <a:sym typeface="DM Sans"/>
              </a:rPr>
              <a:t>useFactory</a:t>
            </a:r>
            <a:endParaRPr b="1" sz="37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pSp>
        <p:nvGrpSpPr>
          <p:cNvPr id="323" name="Google Shape;323;p53"/>
          <p:cNvGrpSpPr/>
          <p:nvPr/>
        </p:nvGrpSpPr>
        <p:grpSpPr>
          <a:xfrm>
            <a:off x="475198" y="467571"/>
            <a:ext cx="514422" cy="514422"/>
            <a:chOff x="473351" y="619523"/>
            <a:chExt cx="738900" cy="738900"/>
          </a:xfrm>
        </p:grpSpPr>
        <p:sp>
          <p:nvSpPr>
            <p:cNvPr id="324" name="Google Shape;324;p5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5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26" name="Google Shape;326;p53"/>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327" name="Google Shape;327;p53"/>
          <p:cNvSpPr txBox="1"/>
          <p:nvPr/>
        </p:nvSpPr>
        <p:spPr>
          <a:xfrm>
            <a:off x="475200" y="900000"/>
            <a:ext cx="450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Injection Token</a:t>
            </a:r>
            <a:endParaRPr b="1" sz="4000">
              <a:solidFill>
                <a:schemeClr val="dk1"/>
              </a:solidFill>
              <a:latin typeface="DM Sans"/>
              <a:ea typeface="DM Sans"/>
              <a:cs typeface="DM Sans"/>
              <a:sym typeface="DM Sans"/>
            </a:endParaRPr>
          </a:p>
        </p:txBody>
      </p:sp>
      <p:sp>
        <p:nvSpPr>
          <p:cNvPr id="328" name="Google Shape;328;p53"/>
          <p:cNvSpPr txBox="1"/>
          <p:nvPr/>
        </p:nvSpPr>
        <p:spPr>
          <a:xfrm>
            <a:off x="5456700" y="1940225"/>
            <a:ext cx="2607900" cy="369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000000"/>
                </a:solidFill>
                <a:latin typeface="DM Sans"/>
                <a:ea typeface="DM Sans"/>
                <a:cs typeface="DM Sans"/>
                <a:sym typeface="DM Sans"/>
              </a:rPr>
              <a:t>📄</a:t>
            </a:r>
            <a:r>
              <a:rPr lang="es-419" sz="1200">
                <a:latin typeface="DM Sans"/>
                <a:ea typeface="DM Sans"/>
                <a:cs typeface="DM Sans"/>
                <a:sym typeface="DM Sans"/>
              </a:rPr>
              <a:t>config.ts</a:t>
            </a:r>
            <a:endParaRPr sz="1200">
              <a:latin typeface="DM Sans"/>
              <a:ea typeface="DM Sans"/>
              <a:cs typeface="DM Sans"/>
              <a:sym typeface="DM Sans"/>
            </a:endParaRPr>
          </a:p>
        </p:txBody>
      </p:sp>
      <p:sp>
        <p:nvSpPr>
          <p:cNvPr id="329" name="Google Shape;329;p53"/>
          <p:cNvSpPr txBox="1"/>
          <p:nvPr/>
        </p:nvSpPr>
        <p:spPr>
          <a:xfrm>
            <a:off x="468000" y="1558800"/>
            <a:ext cx="1497300" cy="47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1650">
                <a:latin typeface="DM Sans"/>
                <a:ea typeface="DM Sans"/>
                <a:cs typeface="DM Sans"/>
                <a:sym typeface="DM Sans"/>
              </a:rPr>
              <a:t>Paso a paso</a:t>
            </a:r>
            <a:endParaRPr b="1" sz="1650">
              <a:latin typeface="DM Sans"/>
              <a:ea typeface="DM Sans"/>
              <a:cs typeface="DM Sans"/>
              <a:sym typeface="DM Sans"/>
            </a:endParaRPr>
          </a:p>
          <a:p>
            <a:pPr indent="0" lvl="0" marL="0" rtl="0" algn="ctr">
              <a:lnSpc>
                <a:spcPct val="100000"/>
              </a:lnSpc>
              <a:spcBef>
                <a:spcPts val="1000"/>
              </a:spcBef>
              <a:spcAft>
                <a:spcPts val="0"/>
              </a:spcAft>
              <a:buNone/>
            </a:pPr>
            <a:r>
              <a:t/>
            </a:r>
            <a:endParaRPr sz="1350">
              <a:latin typeface="DM Sans"/>
              <a:ea typeface="DM Sans"/>
              <a:cs typeface="DM Sans"/>
              <a:sym typeface="DM Sans"/>
            </a:endParaRPr>
          </a:p>
          <a:p>
            <a:pPr indent="0" lvl="0" marL="0" rtl="0" algn="ctr">
              <a:spcBef>
                <a:spcPts val="1000"/>
              </a:spcBef>
              <a:spcAft>
                <a:spcPts val="0"/>
              </a:spcAft>
              <a:buNone/>
            </a:pPr>
            <a:r>
              <a:t/>
            </a:r>
            <a:endParaRPr sz="1350">
              <a:latin typeface="DM Sans"/>
              <a:ea typeface="DM Sans"/>
              <a:cs typeface="DM Sans"/>
              <a:sym typeface="DM Sans"/>
            </a:endParaRPr>
          </a:p>
          <a:p>
            <a:pPr indent="0" lvl="0" marL="0" rtl="0" algn="ctr">
              <a:lnSpc>
                <a:spcPct val="115000"/>
              </a:lnSpc>
              <a:spcBef>
                <a:spcPts val="1000"/>
              </a:spcBef>
              <a:spcAft>
                <a:spcPts val="1000"/>
              </a:spcAft>
              <a:buNone/>
            </a:pPr>
            <a:r>
              <a:t/>
            </a:r>
            <a:endParaRPr sz="1350">
              <a:latin typeface="DM Sans"/>
              <a:ea typeface="DM Sans"/>
              <a:cs typeface="DM Sans"/>
              <a:sym typeface="DM Sans"/>
            </a:endParaRPr>
          </a:p>
        </p:txBody>
      </p:sp>
      <p:sp>
        <p:nvSpPr>
          <p:cNvPr id="330" name="Google Shape;330;p53"/>
          <p:cNvSpPr txBox="1"/>
          <p:nvPr/>
        </p:nvSpPr>
        <p:spPr>
          <a:xfrm>
            <a:off x="990600" y="2286000"/>
            <a:ext cx="7074000" cy="23088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200">
                <a:solidFill>
                  <a:srgbClr val="A79873"/>
                </a:solidFill>
                <a:latin typeface="Courier New"/>
                <a:ea typeface="Courier New"/>
                <a:cs typeface="Courier New"/>
                <a:sym typeface="Courier New"/>
              </a:rPr>
              <a:t>import</a:t>
            </a:r>
            <a:r>
              <a:rPr lang="es-419" sz="1200">
                <a:solidFill>
                  <a:srgbClr val="D4D4D4"/>
                </a:solidFill>
                <a:latin typeface="Courier New"/>
                <a:ea typeface="Courier New"/>
                <a:cs typeface="Courier New"/>
                <a:sym typeface="Courier New"/>
              </a:rPr>
              <a:t> { </a:t>
            </a:r>
            <a:r>
              <a:rPr lang="es-419" sz="1200">
                <a:solidFill>
                  <a:srgbClr val="DD6A6F"/>
                </a:solidFill>
                <a:latin typeface="Courier New"/>
                <a:ea typeface="Courier New"/>
                <a:cs typeface="Courier New"/>
                <a:sym typeface="Courier New"/>
              </a:rPr>
              <a:t>InjectionToken</a:t>
            </a:r>
            <a:r>
              <a:rPr lang="es-419" sz="1200">
                <a:solidFill>
                  <a:srgbClr val="D4D4D4"/>
                </a:solidFill>
                <a:latin typeface="Courier New"/>
                <a:ea typeface="Courier New"/>
                <a:cs typeface="Courier New"/>
                <a:sym typeface="Courier New"/>
              </a:rPr>
              <a:t> } </a:t>
            </a:r>
            <a:r>
              <a:rPr lang="es-419" sz="1200">
                <a:solidFill>
                  <a:srgbClr val="A79873"/>
                </a:solidFill>
                <a:latin typeface="Courier New"/>
                <a:ea typeface="Courier New"/>
                <a:cs typeface="Courier New"/>
                <a:sym typeface="Courier New"/>
              </a:rPr>
              <a:t>from</a:t>
            </a:r>
            <a:r>
              <a:rPr lang="es-419" sz="1200">
                <a:solidFill>
                  <a:srgbClr val="D4D4D4"/>
                </a:solidFill>
                <a:latin typeface="Courier New"/>
                <a:ea typeface="Courier New"/>
                <a:cs typeface="Courier New"/>
                <a:sym typeface="Courier New"/>
              </a:rPr>
              <a:t> </a:t>
            </a:r>
            <a:r>
              <a:rPr lang="es-419" sz="1200">
                <a:solidFill>
                  <a:srgbClr val="569CD6"/>
                </a:solidFill>
                <a:latin typeface="Courier New"/>
                <a:ea typeface="Courier New"/>
                <a:cs typeface="Courier New"/>
                <a:sym typeface="Courier New"/>
              </a:rPr>
              <a:t>'@angular/core'</a:t>
            </a:r>
            <a:r>
              <a:rPr lang="es-419"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A79873"/>
                </a:solidFill>
                <a:latin typeface="Courier New"/>
                <a:ea typeface="Courier New"/>
                <a:cs typeface="Courier New"/>
                <a:sym typeface="Courier New"/>
              </a:rPr>
              <a:t>export</a:t>
            </a:r>
            <a:r>
              <a:rPr lang="es-419" sz="1200">
                <a:solidFill>
                  <a:srgbClr val="D4D4D4"/>
                </a:solidFill>
                <a:latin typeface="Courier New"/>
                <a:ea typeface="Courier New"/>
                <a:cs typeface="Courier New"/>
                <a:sym typeface="Courier New"/>
              </a:rPr>
              <a:t> </a:t>
            </a:r>
            <a:r>
              <a:rPr lang="es-419" sz="1200">
                <a:solidFill>
                  <a:srgbClr val="9CDCFE"/>
                </a:solidFill>
                <a:latin typeface="Courier New"/>
                <a:ea typeface="Courier New"/>
                <a:cs typeface="Courier New"/>
                <a:sym typeface="Courier New"/>
              </a:rPr>
              <a:t>interface</a:t>
            </a:r>
            <a:r>
              <a:rPr lang="es-419" sz="1200">
                <a:solidFill>
                  <a:srgbClr val="D4D4D4"/>
                </a:solidFill>
                <a:latin typeface="Courier New"/>
                <a:ea typeface="Courier New"/>
                <a:cs typeface="Courier New"/>
                <a:sym typeface="Courier New"/>
              </a:rPr>
              <a:t> </a:t>
            </a:r>
            <a:r>
              <a:rPr lang="es-419" sz="1200">
                <a:solidFill>
                  <a:srgbClr val="808080"/>
                </a:solidFill>
                <a:latin typeface="Courier New"/>
                <a:ea typeface="Courier New"/>
                <a:cs typeface="Courier New"/>
                <a:sym typeface="Courier New"/>
              </a:rPr>
              <a:t>IConfig</a:t>
            </a:r>
            <a:r>
              <a:rPr lang="es-419"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4D4D4"/>
                </a:solidFill>
                <a:latin typeface="Courier New"/>
                <a:ea typeface="Courier New"/>
                <a:cs typeface="Courier New"/>
                <a:sym typeface="Courier New"/>
              </a:rPr>
              <a:t> </a:t>
            </a:r>
            <a:r>
              <a:rPr lang="es-419" sz="1200">
                <a:solidFill>
                  <a:srgbClr val="DD6A6F"/>
                </a:solidFill>
                <a:latin typeface="Courier New"/>
                <a:ea typeface="Courier New"/>
                <a:cs typeface="Courier New"/>
                <a:sym typeface="Courier New"/>
              </a:rPr>
              <a:t>fontSize</a:t>
            </a:r>
            <a:r>
              <a:rPr lang="es-419" sz="1200">
                <a:solidFill>
                  <a:srgbClr val="D4D4D4"/>
                </a:solidFill>
                <a:latin typeface="Courier New"/>
                <a:ea typeface="Courier New"/>
                <a:cs typeface="Courier New"/>
                <a:sym typeface="Courier New"/>
              </a:rPr>
              <a:t>: </a:t>
            </a:r>
            <a:r>
              <a:rPr lang="es-419" sz="1200">
                <a:solidFill>
                  <a:srgbClr val="808080"/>
                </a:solidFill>
                <a:latin typeface="Courier New"/>
                <a:ea typeface="Courier New"/>
                <a:cs typeface="Courier New"/>
                <a:sym typeface="Courier New"/>
              </a:rPr>
              <a:t>number</a:t>
            </a:r>
            <a:r>
              <a:rPr lang="es-419"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A79873"/>
                </a:solidFill>
                <a:latin typeface="Courier New"/>
                <a:ea typeface="Courier New"/>
                <a:cs typeface="Courier New"/>
                <a:sym typeface="Courier New"/>
              </a:rPr>
              <a:t>export</a:t>
            </a:r>
            <a:r>
              <a:rPr lang="es-419" sz="1200">
                <a:solidFill>
                  <a:srgbClr val="D4D4D4"/>
                </a:solidFill>
                <a:latin typeface="Courier New"/>
                <a:ea typeface="Courier New"/>
                <a:cs typeface="Courier New"/>
                <a:sym typeface="Courier New"/>
              </a:rPr>
              <a:t> </a:t>
            </a:r>
            <a:r>
              <a:rPr lang="es-419" sz="1200">
                <a:solidFill>
                  <a:srgbClr val="9CDCFE"/>
                </a:solidFill>
                <a:latin typeface="Courier New"/>
                <a:ea typeface="Courier New"/>
                <a:cs typeface="Courier New"/>
                <a:sym typeface="Courier New"/>
              </a:rPr>
              <a:t>const</a:t>
            </a:r>
            <a:r>
              <a:rPr lang="es-419" sz="1200">
                <a:solidFill>
                  <a:srgbClr val="D4D4D4"/>
                </a:solidFill>
                <a:latin typeface="Courier New"/>
                <a:ea typeface="Courier New"/>
                <a:cs typeface="Courier New"/>
                <a:sym typeface="Courier New"/>
              </a:rPr>
              <a:t> </a:t>
            </a:r>
            <a:r>
              <a:rPr lang="es-419" sz="1200">
                <a:solidFill>
                  <a:srgbClr val="B46695"/>
                </a:solidFill>
                <a:latin typeface="Courier New"/>
                <a:ea typeface="Courier New"/>
                <a:cs typeface="Courier New"/>
                <a:sym typeface="Courier New"/>
              </a:rPr>
              <a:t>Config</a:t>
            </a:r>
            <a:r>
              <a:rPr lang="es-419" sz="1200">
                <a:solidFill>
                  <a:srgbClr val="D4D4D4"/>
                </a:solidFill>
                <a:latin typeface="Courier New"/>
                <a:ea typeface="Courier New"/>
                <a:cs typeface="Courier New"/>
                <a:sym typeface="Courier New"/>
              </a:rPr>
              <a:t> : </a:t>
            </a:r>
            <a:r>
              <a:rPr lang="es-419" sz="1200">
                <a:solidFill>
                  <a:srgbClr val="808080"/>
                </a:solidFill>
                <a:latin typeface="Courier New"/>
                <a:ea typeface="Courier New"/>
                <a:cs typeface="Courier New"/>
                <a:sym typeface="Courier New"/>
              </a:rPr>
              <a:t>IConfig</a:t>
            </a:r>
            <a:r>
              <a:rPr lang="es-419" sz="1200">
                <a:solidFill>
                  <a:srgbClr val="D4D4D4"/>
                </a:solidFill>
                <a:latin typeface="Courier New"/>
                <a:ea typeface="Courier New"/>
                <a:cs typeface="Courier New"/>
                <a:sym typeface="Courier New"/>
              </a:rPr>
              <a:t> = {</a:t>
            </a:r>
            <a:endParaRPr sz="12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4D4D4"/>
                </a:solidFill>
                <a:latin typeface="Courier New"/>
                <a:ea typeface="Courier New"/>
                <a:cs typeface="Courier New"/>
                <a:sym typeface="Courier New"/>
              </a:rPr>
              <a:t> </a:t>
            </a:r>
            <a:r>
              <a:rPr lang="es-419" sz="1200">
                <a:solidFill>
                  <a:srgbClr val="DD6A6F"/>
                </a:solidFill>
                <a:latin typeface="Courier New"/>
                <a:ea typeface="Courier New"/>
                <a:cs typeface="Courier New"/>
                <a:sym typeface="Courier New"/>
              </a:rPr>
              <a:t>fontSize:</a:t>
            </a:r>
            <a:r>
              <a:rPr lang="es-419" sz="1200">
                <a:solidFill>
                  <a:srgbClr val="D4D4D4"/>
                </a:solidFill>
                <a:latin typeface="Courier New"/>
                <a:ea typeface="Courier New"/>
                <a:cs typeface="Courier New"/>
                <a:sym typeface="Courier New"/>
              </a:rPr>
              <a:t> </a:t>
            </a:r>
            <a:r>
              <a:rPr lang="es-419" sz="1200">
                <a:solidFill>
                  <a:srgbClr val="608B4E"/>
                </a:solidFill>
                <a:latin typeface="Courier New"/>
                <a:ea typeface="Courier New"/>
                <a:cs typeface="Courier New"/>
                <a:sym typeface="Courier New"/>
              </a:rPr>
              <a:t>20</a:t>
            </a:r>
            <a:endParaRPr sz="1200">
              <a:solidFill>
                <a:srgbClr val="608B4E"/>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4D4D4"/>
                </a:solidFill>
                <a:latin typeface="Courier New"/>
                <a:ea typeface="Courier New"/>
                <a:cs typeface="Courier New"/>
                <a:sym typeface="Courier New"/>
              </a:rPr>
              <a:t>}</a:t>
            </a:r>
            <a:endParaRPr sz="13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A79873"/>
                </a:solidFill>
                <a:latin typeface="Courier New"/>
                <a:ea typeface="Courier New"/>
                <a:cs typeface="Courier New"/>
                <a:sym typeface="Courier New"/>
              </a:rPr>
              <a:t>export</a:t>
            </a:r>
            <a:r>
              <a:rPr lang="es-419" sz="1200">
                <a:solidFill>
                  <a:srgbClr val="D4D4D4"/>
                </a:solidFill>
                <a:latin typeface="Courier New"/>
                <a:ea typeface="Courier New"/>
                <a:cs typeface="Courier New"/>
                <a:sym typeface="Courier New"/>
              </a:rPr>
              <a:t> </a:t>
            </a:r>
            <a:r>
              <a:rPr lang="es-419" sz="1200">
                <a:solidFill>
                  <a:srgbClr val="9CDCFE"/>
                </a:solidFill>
                <a:latin typeface="Courier New"/>
                <a:ea typeface="Courier New"/>
                <a:cs typeface="Courier New"/>
                <a:sym typeface="Courier New"/>
              </a:rPr>
              <a:t>const</a:t>
            </a:r>
            <a:r>
              <a:rPr lang="es-419" sz="1200">
                <a:solidFill>
                  <a:srgbClr val="D4D4D4"/>
                </a:solidFill>
                <a:latin typeface="Courier New"/>
                <a:ea typeface="Courier New"/>
                <a:cs typeface="Courier New"/>
                <a:sym typeface="Courier New"/>
              </a:rPr>
              <a:t> </a:t>
            </a:r>
            <a:r>
              <a:rPr lang="es-419" sz="1200">
                <a:solidFill>
                  <a:srgbClr val="B46695"/>
                </a:solidFill>
                <a:latin typeface="Courier New"/>
                <a:ea typeface="Courier New"/>
                <a:cs typeface="Courier New"/>
                <a:sym typeface="Courier New"/>
              </a:rPr>
              <a:t>CONFIG</a:t>
            </a:r>
            <a:r>
              <a:rPr lang="es-419" sz="1200">
                <a:solidFill>
                  <a:srgbClr val="D4D4D4"/>
                </a:solidFill>
                <a:latin typeface="Courier New"/>
                <a:ea typeface="Courier New"/>
                <a:cs typeface="Courier New"/>
                <a:sym typeface="Courier New"/>
              </a:rPr>
              <a:t> = </a:t>
            </a:r>
            <a:r>
              <a:rPr lang="es-419" sz="1200">
                <a:solidFill>
                  <a:srgbClr val="9CDCFE"/>
                </a:solidFill>
                <a:latin typeface="Courier New"/>
                <a:ea typeface="Courier New"/>
                <a:cs typeface="Courier New"/>
                <a:sym typeface="Courier New"/>
              </a:rPr>
              <a:t>new</a:t>
            </a:r>
            <a:r>
              <a:rPr lang="es-419" sz="1200">
                <a:solidFill>
                  <a:srgbClr val="D4D4D4"/>
                </a:solidFill>
                <a:latin typeface="Courier New"/>
                <a:ea typeface="Courier New"/>
                <a:cs typeface="Courier New"/>
                <a:sym typeface="Courier New"/>
              </a:rPr>
              <a:t> </a:t>
            </a:r>
            <a:r>
              <a:rPr lang="es-419" sz="1200">
                <a:solidFill>
                  <a:srgbClr val="F44747"/>
                </a:solidFill>
                <a:latin typeface="Courier New"/>
                <a:ea typeface="Courier New"/>
                <a:cs typeface="Courier New"/>
                <a:sym typeface="Courier New"/>
              </a:rPr>
              <a:t>InjectionToken</a:t>
            </a:r>
            <a:r>
              <a:rPr lang="es-419" sz="1200">
                <a:solidFill>
                  <a:srgbClr val="D4D4D4"/>
                </a:solidFill>
                <a:latin typeface="Courier New"/>
                <a:ea typeface="Courier New"/>
                <a:cs typeface="Courier New"/>
                <a:sym typeface="Courier New"/>
              </a:rPr>
              <a:t>&lt;</a:t>
            </a:r>
            <a:r>
              <a:rPr lang="es-419" sz="1200">
                <a:solidFill>
                  <a:srgbClr val="808080"/>
                </a:solidFill>
                <a:latin typeface="Courier New"/>
                <a:ea typeface="Courier New"/>
                <a:cs typeface="Courier New"/>
                <a:sym typeface="Courier New"/>
              </a:rPr>
              <a:t>IConfig</a:t>
            </a:r>
            <a:r>
              <a:rPr lang="es-419" sz="1200">
                <a:solidFill>
                  <a:srgbClr val="D4D4D4"/>
                </a:solidFill>
                <a:latin typeface="Courier New"/>
                <a:ea typeface="Courier New"/>
                <a:cs typeface="Courier New"/>
                <a:sym typeface="Courier New"/>
              </a:rPr>
              <a:t>&gt;(</a:t>
            </a:r>
            <a:r>
              <a:rPr lang="es-419" sz="1200">
                <a:solidFill>
                  <a:srgbClr val="569CD6"/>
                </a:solidFill>
                <a:latin typeface="Courier New"/>
                <a:ea typeface="Courier New"/>
                <a:cs typeface="Courier New"/>
                <a:sym typeface="Courier New"/>
              </a:rPr>
              <a:t>'Config'</a:t>
            </a:r>
            <a:r>
              <a:rPr lang="es-419" sz="1200">
                <a:solidFill>
                  <a:srgbClr val="D4D4D4"/>
                </a:solidFill>
                <a:latin typeface="Courier New"/>
                <a:ea typeface="Courier New"/>
                <a:cs typeface="Courier New"/>
                <a:sym typeface="Courier New"/>
              </a:rPr>
              <a:t>);</a:t>
            </a:r>
            <a:endParaRPr sz="1900">
              <a:solidFill>
                <a:srgbClr val="A79873"/>
              </a:solidFill>
              <a:latin typeface="Courier New"/>
              <a:ea typeface="Courier New"/>
              <a:cs typeface="Courier New"/>
              <a:sym typeface="Courier New"/>
            </a:endParaRPr>
          </a:p>
        </p:txBody>
      </p:sp>
      <p:sp>
        <p:nvSpPr>
          <p:cNvPr id="331" name="Google Shape;331;p53"/>
          <p:cNvSpPr/>
          <p:nvPr/>
        </p:nvSpPr>
        <p:spPr>
          <a:xfrm>
            <a:off x="990600" y="2286000"/>
            <a:ext cx="4665000" cy="337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3"/>
          <p:cNvSpPr/>
          <p:nvPr/>
        </p:nvSpPr>
        <p:spPr>
          <a:xfrm>
            <a:off x="990600" y="4252200"/>
            <a:ext cx="5754900" cy="337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p54"/>
          <p:cNvGrpSpPr/>
          <p:nvPr/>
        </p:nvGrpSpPr>
        <p:grpSpPr>
          <a:xfrm>
            <a:off x="475198" y="467571"/>
            <a:ext cx="514422" cy="514422"/>
            <a:chOff x="473351" y="619523"/>
            <a:chExt cx="738900" cy="738900"/>
          </a:xfrm>
        </p:grpSpPr>
        <p:sp>
          <p:nvSpPr>
            <p:cNvPr id="338" name="Google Shape;338;p5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40" name="Google Shape;340;p54"/>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341" name="Google Shape;341;p54"/>
          <p:cNvSpPr txBox="1"/>
          <p:nvPr/>
        </p:nvSpPr>
        <p:spPr>
          <a:xfrm>
            <a:off x="1765375" y="2253750"/>
            <a:ext cx="5722200" cy="23397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800">
                <a:solidFill>
                  <a:srgbClr val="A79873"/>
                </a:solidFill>
                <a:latin typeface="Courier New"/>
                <a:ea typeface="Courier New"/>
                <a:cs typeface="Courier New"/>
                <a:sym typeface="Courier New"/>
              </a:rPr>
              <a:t>import</a:t>
            </a:r>
            <a:r>
              <a:rPr lang="es-419" sz="800">
                <a:solidFill>
                  <a:srgbClr val="D4D4D4"/>
                </a:solidFill>
                <a:latin typeface="Courier New"/>
                <a:ea typeface="Courier New"/>
                <a:cs typeface="Courier New"/>
                <a:sym typeface="Courier New"/>
              </a:rPr>
              <a:t> { </a:t>
            </a:r>
            <a:r>
              <a:rPr lang="es-419" sz="800">
                <a:solidFill>
                  <a:srgbClr val="DD6A6F"/>
                </a:solidFill>
                <a:latin typeface="Courier New"/>
                <a:ea typeface="Courier New"/>
                <a:cs typeface="Courier New"/>
                <a:sym typeface="Courier New"/>
              </a:rPr>
              <a:t>NgModule</a:t>
            </a: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InjectionToken</a:t>
            </a:r>
            <a:r>
              <a:rPr lang="es-419" sz="800">
                <a:solidFill>
                  <a:srgbClr val="D4D4D4"/>
                </a:solidFill>
                <a:latin typeface="Courier New"/>
                <a:ea typeface="Courier New"/>
                <a:cs typeface="Courier New"/>
                <a:sym typeface="Courier New"/>
              </a:rPr>
              <a:t> } </a:t>
            </a:r>
            <a:r>
              <a:rPr lang="es-419" sz="800">
                <a:solidFill>
                  <a:srgbClr val="A79873"/>
                </a:solidFill>
                <a:latin typeface="Courier New"/>
                <a:ea typeface="Courier New"/>
                <a:cs typeface="Courier New"/>
                <a:sym typeface="Courier New"/>
              </a:rPr>
              <a:t>from</a:t>
            </a:r>
            <a:r>
              <a:rPr lang="es-419" sz="800">
                <a:solidFill>
                  <a:srgbClr val="D4D4D4"/>
                </a:solidFill>
                <a:latin typeface="Courier New"/>
                <a:ea typeface="Courier New"/>
                <a:cs typeface="Courier New"/>
                <a:sym typeface="Courier New"/>
              </a:rPr>
              <a:t> </a:t>
            </a:r>
            <a:r>
              <a:rPr lang="es-419" sz="800">
                <a:solidFill>
                  <a:srgbClr val="569CD6"/>
                </a:solidFill>
                <a:latin typeface="Courier New"/>
                <a:ea typeface="Courier New"/>
                <a:cs typeface="Courier New"/>
                <a:sym typeface="Courier New"/>
              </a:rPr>
              <a:t>'@angular/core'</a:t>
            </a:r>
            <a:r>
              <a:rPr lang="es-419"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A79873"/>
                </a:solidFill>
                <a:latin typeface="Courier New"/>
                <a:ea typeface="Courier New"/>
                <a:cs typeface="Courier New"/>
                <a:sym typeface="Courier New"/>
              </a:rPr>
              <a:t>import</a:t>
            </a:r>
            <a:r>
              <a:rPr lang="es-419" sz="800">
                <a:solidFill>
                  <a:srgbClr val="D4D4D4"/>
                </a:solidFill>
                <a:latin typeface="Courier New"/>
                <a:ea typeface="Courier New"/>
                <a:cs typeface="Courier New"/>
                <a:sym typeface="Courier New"/>
              </a:rPr>
              <a:t> { </a:t>
            </a:r>
            <a:r>
              <a:rPr lang="es-419" sz="800">
                <a:solidFill>
                  <a:srgbClr val="DD6A6F"/>
                </a:solidFill>
                <a:latin typeface="Courier New"/>
                <a:ea typeface="Courier New"/>
                <a:cs typeface="Courier New"/>
                <a:sym typeface="Courier New"/>
              </a:rPr>
              <a:t>BrowserModule</a:t>
            </a:r>
            <a:r>
              <a:rPr lang="es-419" sz="800">
                <a:solidFill>
                  <a:srgbClr val="D4D4D4"/>
                </a:solidFill>
                <a:latin typeface="Courier New"/>
                <a:ea typeface="Courier New"/>
                <a:cs typeface="Courier New"/>
                <a:sym typeface="Courier New"/>
              </a:rPr>
              <a:t> } </a:t>
            </a:r>
            <a:r>
              <a:rPr lang="es-419" sz="800">
                <a:solidFill>
                  <a:srgbClr val="A79873"/>
                </a:solidFill>
                <a:latin typeface="Courier New"/>
                <a:ea typeface="Courier New"/>
                <a:cs typeface="Courier New"/>
                <a:sym typeface="Courier New"/>
              </a:rPr>
              <a:t>from</a:t>
            </a:r>
            <a:r>
              <a:rPr lang="es-419" sz="800">
                <a:solidFill>
                  <a:srgbClr val="D4D4D4"/>
                </a:solidFill>
                <a:latin typeface="Courier New"/>
                <a:ea typeface="Courier New"/>
                <a:cs typeface="Courier New"/>
                <a:sym typeface="Courier New"/>
              </a:rPr>
              <a:t> </a:t>
            </a:r>
            <a:r>
              <a:rPr lang="es-419" sz="800">
                <a:solidFill>
                  <a:srgbClr val="569CD6"/>
                </a:solidFill>
                <a:latin typeface="Courier New"/>
                <a:ea typeface="Courier New"/>
                <a:cs typeface="Courier New"/>
                <a:sym typeface="Courier New"/>
              </a:rPr>
              <a:t>'@angular/platform-browser'</a:t>
            </a:r>
            <a:r>
              <a:rPr lang="es-419"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A79873"/>
                </a:solidFill>
                <a:latin typeface="Courier New"/>
                <a:ea typeface="Courier New"/>
                <a:cs typeface="Courier New"/>
                <a:sym typeface="Courier New"/>
              </a:rPr>
              <a:t>import</a:t>
            </a:r>
            <a:r>
              <a:rPr lang="es-419" sz="800">
                <a:solidFill>
                  <a:srgbClr val="D4D4D4"/>
                </a:solidFill>
                <a:latin typeface="Courier New"/>
                <a:ea typeface="Courier New"/>
                <a:cs typeface="Courier New"/>
                <a:sym typeface="Courier New"/>
              </a:rPr>
              <a:t> { </a:t>
            </a:r>
            <a:r>
              <a:rPr lang="es-419" sz="800">
                <a:solidFill>
                  <a:srgbClr val="DD6A6F"/>
                </a:solidFill>
                <a:latin typeface="Courier New"/>
                <a:ea typeface="Courier New"/>
                <a:cs typeface="Courier New"/>
                <a:sym typeface="Courier New"/>
              </a:rPr>
              <a:t>FormsModule</a:t>
            </a:r>
            <a:r>
              <a:rPr lang="es-419" sz="800">
                <a:solidFill>
                  <a:srgbClr val="D4D4D4"/>
                </a:solidFill>
                <a:latin typeface="Courier New"/>
                <a:ea typeface="Courier New"/>
                <a:cs typeface="Courier New"/>
                <a:sym typeface="Courier New"/>
              </a:rPr>
              <a:t> } </a:t>
            </a:r>
            <a:r>
              <a:rPr lang="es-419" sz="800">
                <a:solidFill>
                  <a:srgbClr val="A79873"/>
                </a:solidFill>
                <a:latin typeface="Courier New"/>
                <a:ea typeface="Courier New"/>
                <a:cs typeface="Courier New"/>
                <a:sym typeface="Courier New"/>
              </a:rPr>
              <a:t>from</a:t>
            </a:r>
            <a:r>
              <a:rPr lang="es-419" sz="800">
                <a:solidFill>
                  <a:srgbClr val="D4D4D4"/>
                </a:solidFill>
                <a:latin typeface="Courier New"/>
                <a:ea typeface="Courier New"/>
                <a:cs typeface="Courier New"/>
                <a:sym typeface="Courier New"/>
              </a:rPr>
              <a:t> </a:t>
            </a:r>
            <a:r>
              <a:rPr lang="es-419" sz="800">
                <a:solidFill>
                  <a:srgbClr val="569CD6"/>
                </a:solidFill>
                <a:latin typeface="Courier New"/>
                <a:ea typeface="Courier New"/>
                <a:cs typeface="Courier New"/>
                <a:sym typeface="Courier New"/>
              </a:rPr>
              <a:t>'@angular/forms'</a:t>
            </a:r>
            <a:r>
              <a:rPr lang="es-419"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A79873"/>
                </a:solidFill>
                <a:latin typeface="Courier New"/>
                <a:ea typeface="Courier New"/>
                <a:cs typeface="Courier New"/>
                <a:sym typeface="Courier New"/>
              </a:rPr>
              <a:t>import</a:t>
            </a:r>
            <a:r>
              <a:rPr lang="es-419" sz="800">
                <a:solidFill>
                  <a:srgbClr val="D4D4D4"/>
                </a:solidFill>
                <a:latin typeface="Courier New"/>
                <a:ea typeface="Courier New"/>
                <a:cs typeface="Courier New"/>
                <a:sym typeface="Courier New"/>
              </a:rPr>
              <a:t> { </a:t>
            </a:r>
            <a:r>
              <a:rPr lang="es-419" sz="800">
                <a:solidFill>
                  <a:srgbClr val="DD6A6F"/>
                </a:solidFill>
                <a:latin typeface="Courier New"/>
                <a:ea typeface="Courier New"/>
                <a:cs typeface="Courier New"/>
                <a:sym typeface="Courier New"/>
              </a:rPr>
              <a:t>AppComponent</a:t>
            </a:r>
            <a:r>
              <a:rPr lang="es-419" sz="800">
                <a:solidFill>
                  <a:srgbClr val="D4D4D4"/>
                </a:solidFill>
                <a:latin typeface="Courier New"/>
                <a:ea typeface="Courier New"/>
                <a:cs typeface="Courier New"/>
                <a:sym typeface="Courier New"/>
              </a:rPr>
              <a:t> } </a:t>
            </a:r>
            <a:r>
              <a:rPr lang="es-419" sz="800">
                <a:solidFill>
                  <a:srgbClr val="A79873"/>
                </a:solidFill>
                <a:latin typeface="Courier New"/>
                <a:ea typeface="Courier New"/>
                <a:cs typeface="Courier New"/>
                <a:sym typeface="Courier New"/>
              </a:rPr>
              <a:t>from</a:t>
            </a:r>
            <a:r>
              <a:rPr lang="es-419" sz="800">
                <a:solidFill>
                  <a:srgbClr val="D4D4D4"/>
                </a:solidFill>
                <a:latin typeface="Courier New"/>
                <a:ea typeface="Courier New"/>
                <a:cs typeface="Courier New"/>
                <a:sym typeface="Courier New"/>
              </a:rPr>
              <a:t> </a:t>
            </a:r>
            <a:r>
              <a:rPr lang="es-419" sz="800">
                <a:solidFill>
                  <a:srgbClr val="569CD6"/>
                </a:solidFill>
                <a:latin typeface="Courier New"/>
                <a:ea typeface="Courier New"/>
                <a:cs typeface="Courier New"/>
                <a:sym typeface="Courier New"/>
              </a:rPr>
              <a:t>'./app.component'</a:t>
            </a:r>
            <a:r>
              <a:rPr lang="es-419"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A79873"/>
                </a:solidFill>
                <a:latin typeface="Courier New"/>
                <a:ea typeface="Courier New"/>
                <a:cs typeface="Courier New"/>
                <a:sym typeface="Courier New"/>
              </a:rPr>
              <a:t>import</a:t>
            </a:r>
            <a:r>
              <a:rPr lang="es-419" sz="800">
                <a:solidFill>
                  <a:srgbClr val="D4D4D4"/>
                </a:solidFill>
                <a:latin typeface="Courier New"/>
                <a:ea typeface="Courier New"/>
                <a:cs typeface="Courier New"/>
                <a:sym typeface="Courier New"/>
              </a:rPr>
              <a:t> { </a:t>
            </a:r>
            <a:r>
              <a:rPr lang="es-419" sz="800">
                <a:solidFill>
                  <a:srgbClr val="DD6A6F"/>
                </a:solidFill>
                <a:latin typeface="Courier New"/>
                <a:ea typeface="Courier New"/>
                <a:cs typeface="Courier New"/>
                <a:sym typeface="Courier New"/>
              </a:rPr>
              <a:t>CONFIG</a:t>
            </a: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Config</a:t>
            </a:r>
            <a:r>
              <a:rPr lang="es-419" sz="800">
                <a:solidFill>
                  <a:srgbClr val="D4D4D4"/>
                </a:solidFill>
                <a:latin typeface="Courier New"/>
                <a:ea typeface="Courier New"/>
                <a:cs typeface="Courier New"/>
                <a:sym typeface="Courier New"/>
              </a:rPr>
              <a:t> } </a:t>
            </a:r>
            <a:r>
              <a:rPr lang="es-419" sz="800">
                <a:solidFill>
                  <a:srgbClr val="A79873"/>
                </a:solidFill>
                <a:latin typeface="Courier New"/>
                <a:ea typeface="Courier New"/>
                <a:cs typeface="Courier New"/>
                <a:sym typeface="Courier New"/>
              </a:rPr>
              <a:t>from</a:t>
            </a:r>
            <a:r>
              <a:rPr lang="es-419" sz="800">
                <a:solidFill>
                  <a:srgbClr val="D4D4D4"/>
                </a:solidFill>
                <a:latin typeface="Courier New"/>
                <a:ea typeface="Courier New"/>
                <a:cs typeface="Courier New"/>
                <a:sym typeface="Courier New"/>
              </a:rPr>
              <a:t> </a:t>
            </a:r>
            <a:r>
              <a:rPr lang="es-419" sz="800">
                <a:solidFill>
                  <a:srgbClr val="569CD6"/>
                </a:solidFill>
                <a:latin typeface="Courier New"/>
                <a:ea typeface="Courier New"/>
                <a:cs typeface="Courier New"/>
                <a:sym typeface="Courier New"/>
              </a:rPr>
              <a:t>'../config'</a:t>
            </a:r>
            <a:r>
              <a:rPr lang="es-419"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D4D4D4"/>
                </a:solidFill>
                <a:latin typeface="Courier New"/>
                <a:ea typeface="Courier New"/>
                <a:cs typeface="Courier New"/>
                <a:sym typeface="Courier New"/>
              </a:rPr>
              <a:t>@</a:t>
            </a:r>
            <a:r>
              <a:rPr lang="es-419" sz="800">
                <a:solidFill>
                  <a:srgbClr val="F44747"/>
                </a:solidFill>
                <a:latin typeface="Courier New"/>
                <a:ea typeface="Courier New"/>
                <a:cs typeface="Courier New"/>
                <a:sym typeface="Courier New"/>
              </a:rPr>
              <a:t>NgModule</a:t>
            </a:r>
            <a:r>
              <a:rPr lang="es-419"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imports:</a:t>
            </a:r>
            <a:r>
              <a:rPr lang="es-419" sz="800">
                <a:solidFill>
                  <a:srgbClr val="D4D4D4"/>
                </a:solidFill>
                <a:latin typeface="Courier New"/>
                <a:ea typeface="Courier New"/>
                <a:cs typeface="Courier New"/>
                <a:sym typeface="Courier New"/>
              </a:rPr>
              <a:t>      [ </a:t>
            </a:r>
            <a:r>
              <a:rPr lang="es-419" sz="800">
                <a:solidFill>
                  <a:srgbClr val="DD6A6F"/>
                </a:solidFill>
                <a:latin typeface="Courier New"/>
                <a:ea typeface="Courier New"/>
                <a:cs typeface="Courier New"/>
                <a:sym typeface="Courier New"/>
              </a:rPr>
              <a:t>BrowserModule</a:t>
            </a: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FormsModule</a:t>
            </a:r>
            <a:r>
              <a:rPr lang="es-419" sz="800">
                <a:solidFill>
                  <a:srgbClr val="D4D4D4"/>
                </a:solidFill>
                <a:latin typeface="Courier New"/>
                <a:ea typeface="Courier New"/>
                <a:cs typeface="Courier New"/>
                <a:sym typeface="Courier New"/>
              </a:rPr>
              <a:t> ],</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declarations:</a:t>
            </a:r>
            <a:r>
              <a:rPr lang="es-419" sz="800">
                <a:solidFill>
                  <a:srgbClr val="D4D4D4"/>
                </a:solidFill>
                <a:latin typeface="Courier New"/>
                <a:ea typeface="Courier New"/>
                <a:cs typeface="Courier New"/>
                <a:sym typeface="Courier New"/>
              </a:rPr>
              <a:t> [ </a:t>
            </a:r>
            <a:r>
              <a:rPr lang="es-419" sz="800">
                <a:solidFill>
                  <a:srgbClr val="DD6A6F"/>
                </a:solidFill>
                <a:latin typeface="Courier New"/>
                <a:ea typeface="Courier New"/>
                <a:cs typeface="Courier New"/>
                <a:sym typeface="Courier New"/>
              </a:rPr>
              <a:t>AppComponent</a:t>
            </a:r>
            <a:r>
              <a:rPr lang="es-419" sz="800">
                <a:solidFill>
                  <a:srgbClr val="D4D4D4"/>
                </a:solidFill>
                <a:latin typeface="Courier New"/>
                <a:ea typeface="Courier New"/>
                <a:cs typeface="Courier New"/>
                <a:sym typeface="Courier New"/>
              </a:rPr>
              <a:t> ],</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bootstrap:</a:t>
            </a:r>
            <a:r>
              <a:rPr lang="es-419" sz="800">
                <a:solidFill>
                  <a:srgbClr val="D4D4D4"/>
                </a:solidFill>
                <a:latin typeface="Courier New"/>
                <a:ea typeface="Courier New"/>
                <a:cs typeface="Courier New"/>
                <a:sym typeface="Courier New"/>
              </a:rPr>
              <a:t>    [ </a:t>
            </a:r>
            <a:r>
              <a:rPr lang="es-419" sz="800">
                <a:solidFill>
                  <a:srgbClr val="DD6A6F"/>
                </a:solidFill>
                <a:latin typeface="Courier New"/>
                <a:ea typeface="Courier New"/>
                <a:cs typeface="Courier New"/>
                <a:sym typeface="Courier New"/>
              </a:rPr>
              <a:t>AppComponent</a:t>
            </a:r>
            <a:r>
              <a:rPr lang="es-419" sz="800">
                <a:solidFill>
                  <a:srgbClr val="D4D4D4"/>
                </a:solidFill>
                <a:latin typeface="Courier New"/>
                <a:ea typeface="Courier New"/>
                <a:cs typeface="Courier New"/>
                <a:sym typeface="Courier New"/>
              </a:rPr>
              <a:t> ],</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providers:</a:t>
            </a: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provide:</a:t>
            </a:r>
            <a:r>
              <a:rPr lang="es-419" sz="800">
                <a:solidFill>
                  <a:srgbClr val="D4D4D4"/>
                </a:solidFill>
                <a:latin typeface="Courier New"/>
                <a:ea typeface="Courier New"/>
                <a:cs typeface="Courier New"/>
                <a:sym typeface="Courier New"/>
              </a:rPr>
              <a:t> </a:t>
            </a:r>
            <a:r>
              <a:rPr lang="es-419" sz="800">
                <a:solidFill>
                  <a:srgbClr val="B46695"/>
                </a:solidFill>
                <a:latin typeface="Courier New"/>
                <a:ea typeface="Courier New"/>
                <a:cs typeface="Courier New"/>
                <a:sym typeface="Courier New"/>
              </a:rPr>
              <a:t>CONFIG</a:t>
            </a: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useValue:</a:t>
            </a:r>
            <a:r>
              <a:rPr lang="es-419" sz="800">
                <a:solidFill>
                  <a:srgbClr val="D4D4D4"/>
                </a:solidFill>
                <a:latin typeface="Courier New"/>
                <a:ea typeface="Courier New"/>
                <a:cs typeface="Courier New"/>
                <a:sym typeface="Courier New"/>
              </a:rPr>
              <a:t> </a:t>
            </a:r>
            <a:r>
              <a:rPr lang="es-419" sz="800">
                <a:solidFill>
                  <a:srgbClr val="DD6A6F"/>
                </a:solidFill>
                <a:latin typeface="Courier New"/>
                <a:ea typeface="Courier New"/>
                <a:cs typeface="Courier New"/>
                <a:sym typeface="Courier New"/>
              </a:rPr>
              <a:t>Config</a:t>
            </a:r>
            <a:r>
              <a:rPr lang="es-419" sz="800">
                <a:solidFill>
                  <a:srgbClr val="D4D4D4"/>
                </a:solidFill>
                <a:latin typeface="Courier New"/>
                <a:ea typeface="Courier New"/>
                <a:cs typeface="Courier New"/>
                <a:sym typeface="Courier New"/>
              </a:rPr>
              <a:t> }]</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D4D4D4"/>
                </a:solidFill>
                <a:latin typeface="Courier New"/>
                <a:ea typeface="Courier New"/>
                <a:cs typeface="Courier New"/>
                <a:sym typeface="Courier New"/>
              </a:rPr>
              <a:t>})</a:t>
            </a:r>
            <a:endParaRPr sz="8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800">
                <a:solidFill>
                  <a:srgbClr val="A79873"/>
                </a:solidFill>
                <a:latin typeface="Courier New"/>
                <a:ea typeface="Courier New"/>
                <a:cs typeface="Courier New"/>
                <a:sym typeface="Courier New"/>
              </a:rPr>
              <a:t>export</a:t>
            </a:r>
            <a:r>
              <a:rPr lang="es-419" sz="800">
                <a:solidFill>
                  <a:srgbClr val="D4D4D4"/>
                </a:solidFill>
                <a:latin typeface="Courier New"/>
                <a:ea typeface="Courier New"/>
                <a:cs typeface="Courier New"/>
                <a:sym typeface="Courier New"/>
              </a:rPr>
              <a:t> </a:t>
            </a:r>
            <a:r>
              <a:rPr lang="es-419" sz="800">
                <a:solidFill>
                  <a:srgbClr val="9CDCFE"/>
                </a:solidFill>
                <a:latin typeface="Courier New"/>
                <a:ea typeface="Courier New"/>
                <a:cs typeface="Courier New"/>
                <a:sym typeface="Courier New"/>
              </a:rPr>
              <a:t>class</a:t>
            </a:r>
            <a:r>
              <a:rPr lang="es-419" sz="800">
                <a:solidFill>
                  <a:srgbClr val="D4D4D4"/>
                </a:solidFill>
                <a:latin typeface="Courier New"/>
                <a:ea typeface="Courier New"/>
                <a:cs typeface="Courier New"/>
                <a:sym typeface="Courier New"/>
              </a:rPr>
              <a:t> </a:t>
            </a:r>
            <a:r>
              <a:rPr lang="es-419" sz="800">
                <a:solidFill>
                  <a:srgbClr val="808080"/>
                </a:solidFill>
                <a:latin typeface="Courier New"/>
                <a:ea typeface="Courier New"/>
                <a:cs typeface="Courier New"/>
                <a:sym typeface="Courier New"/>
              </a:rPr>
              <a:t>AppModule</a:t>
            </a:r>
            <a:r>
              <a:rPr lang="es-419" sz="800">
                <a:solidFill>
                  <a:srgbClr val="D4D4D4"/>
                </a:solidFill>
                <a:latin typeface="Courier New"/>
                <a:ea typeface="Courier New"/>
                <a:cs typeface="Courier New"/>
                <a:sym typeface="Courier New"/>
              </a:rPr>
              <a:t> { }</a:t>
            </a:r>
            <a:endParaRPr sz="900">
              <a:solidFill>
                <a:srgbClr val="A79873"/>
              </a:solidFill>
              <a:latin typeface="Courier New"/>
              <a:ea typeface="Courier New"/>
              <a:cs typeface="Courier New"/>
              <a:sym typeface="Courier New"/>
            </a:endParaRPr>
          </a:p>
        </p:txBody>
      </p:sp>
      <p:sp>
        <p:nvSpPr>
          <p:cNvPr id="342" name="Google Shape;342;p54"/>
          <p:cNvSpPr txBox="1"/>
          <p:nvPr/>
        </p:nvSpPr>
        <p:spPr>
          <a:xfrm>
            <a:off x="5820175" y="1884450"/>
            <a:ext cx="1667400" cy="369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000000"/>
                </a:solidFill>
                <a:latin typeface="DM Sans"/>
                <a:ea typeface="DM Sans"/>
                <a:cs typeface="DM Sans"/>
                <a:sym typeface="DM Sans"/>
              </a:rPr>
              <a:t>📄</a:t>
            </a:r>
            <a:r>
              <a:rPr lang="es-419" sz="1200">
                <a:latin typeface="DM Sans"/>
                <a:ea typeface="DM Sans"/>
                <a:cs typeface="DM Sans"/>
                <a:sym typeface="DM Sans"/>
              </a:rPr>
              <a:t>app.component.ts</a:t>
            </a:r>
            <a:endParaRPr sz="1200">
              <a:latin typeface="DM Sans"/>
              <a:ea typeface="DM Sans"/>
              <a:cs typeface="DM Sans"/>
              <a:sym typeface="DM Sans"/>
            </a:endParaRPr>
          </a:p>
        </p:txBody>
      </p:sp>
      <p:sp>
        <p:nvSpPr>
          <p:cNvPr id="343" name="Google Shape;343;p54"/>
          <p:cNvSpPr/>
          <p:nvPr/>
        </p:nvSpPr>
        <p:spPr>
          <a:xfrm>
            <a:off x="1882325" y="3919975"/>
            <a:ext cx="3108600" cy="2973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4"/>
          <p:cNvSpPr txBox="1"/>
          <p:nvPr/>
        </p:nvSpPr>
        <p:spPr>
          <a:xfrm>
            <a:off x="475200" y="900000"/>
            <a:ext cx="450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Injection Token</a:t>
            </a:r>
            <a:endParaRPr b="1" sz="4000">
              <a:solidFill>
                <a:schemeClr val="dk1"/>
              </a:solidFill>
              <a:latin typeface="DM Sans"/>
              <a:ea typeface="DM Sans"/>
              <a:cs typeface="DM Sans"/>
              <a:sym typeface="DM Sans"/>
            </a:endParaRPr>
          </a:p>
        </p:txBody>
      </p:sp>
      <p:sp>
        <p:nvSpPr>
          <p:cNvPr id="345" name="Google Shape;345;p54"/>
          <p:cNvSpPr txBox="1"/>
          <p:nvPr/>
        </p:nvSpPr>
        <p:spPr>
          <a:xfrm>
            <a:off x="468000" y="1558800"/>
            <a:ext cx="1497300" cy="47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1650">
                <a:latin typeface="DM Sans"/>
                <a:ea typeface="DM Sans"/>
                <a:cs typeface="DM Sans"/>
                <a:sym typeface="DM Sans"/>
              </a:rPr>
              <a:t>Paso a paso</a:t>
            </a:r>
            <a:endParaRPr b="1" sz="1650">
              <a:latin typeface="DM Sans"/>
              <a:ea typeface="DM Sans"/>
              <a:cs typeface="DM Sans"/>
              <a:sym typeface="DM Sans"/>
            </a:endParaRPr>
          </a:p>
          <a:p>
            <a:pPr indent="0" lvl="0" marL="0" rtl="0" algn="ctr">
              <a:lnSpc>
                <a:spcPct val="100000"/>
              </a:lnSpc>
              <a:spcBef>
                <a:spcPts val="1000"/>
              </a:spcBef>
              <a:spcAft>
                <a:spcPts val="0"/>
              </a:spcAft>
              <a:buNone/>
            </a:pPr>
            <a:r>
              <a:t/>
            </a:r>
            <a:endParaRPr sz="1350">
              <a:latin typeface="DM Sans"/>
              <a:ea typeface="DM Sans"/>
              <a:cs typeface="DM Sans"/>
              <a:sym typeface="DM Sans"/>
            </a:endParaRPr>
          </a:p>
          <a:p>
            <a:pPr indent="0" lvl="0" marL="0" rtl="0" algn="ctr">
              <a:spcBef>
                <a:spcPts val="1000"/>
              </a:spcBef>
              <a:spcAft>
                <a:spcPts val="0"/>
              </a:spcAft>
              <a:buNone/>
            </a:pPr>
            <a:r>
              <a:t/>
            </a:r>
            <a:endParaRPr sz="1350">
              <a:latin typeface="DM Sans"/>
              <a:ea typeface="DM Sans"/>
              <a:cs typeface="DM Sans"/>
              <a:sym typeface="DM Sans"/>
            </a:endParaRPr>
          </a:p>
          <a:p>
            <a:pPr indent="0" lvl="0" marL="0" rtl="0" algn="ctr">
              <a:lnSpc>
                <a:spcPct val="115000"/>
              </a:lnSpc>
              <a:spcBef>
                <a:spcPts val="1000"/>
              </a:spcBef>
              <a:spcAft>
                <a:spcPts val="1000"/>
              </a:spcAft>
              <a:buNone/>
            </a:pPr>
            <a:r>
              <a:t/>
            </a: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grpSp>
        <p:nvGrpSpPr>
          <p:cNvPr id="350" name="Google Shape;350;p55"/>
          <p:cNvGrpSpPr/>
          <p:nvPr/>
        </p:nvGrpSpPr>
        <p:grpSpPr>
          <a:xfrm>
            <a:off x="475198" y="467571"/>
            <a:ext cx="514422" cy="514422"/>
            <a:chOff x="473351" y="619523"/>
            <a:chExt cx="738900" cy="738900"/>
          </a:xfrm>
        </p:grpSpPr>
        <p:sp>
          <p:nvSpPr>
            <p:cNvPr id="351" name="Google Shape;351;p5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5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53" name="Google Shape;353;p55"/>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354" name="Google Shape;354;p55"/>
          <p:cNvSpPr txBox="1"/>
          <p:nvPr/>
        </p:nvSpPr>
        <p:spPr>
          <a:xfrm>
            <a:off x="1765375" y="1884450"/>
            <a:ext cx="1667400" cy="3693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rgbClr val="000000"/>
                </a:solidFill>
                <a:latin typeface="Helvetica Neue Light"/>
                <a:ea typeface="Helvetica Neue Light"/>
                <a:cs typeface="Helvetica Neue Light"/>
                <a:sym typeface="Helvetica Neue Light"/>
              </a:rPr>
              <a:t>📄</a:t>
            </a:r>
            <a:r>
              <a:rPr lang="es-419" sz="1200">
                <a:latin typeface="Helvetica Neue Light"/>
                <a:ea typeface="Helvetica Neue Light"/>
                <a:cs typeface="Helvetica Neue Light"/>
                <a:sym typeface="Helvetica Neue Light"/>
              </a:rPr>
              <a:t>app.component.ts</a:t>
            </a:r>
            <a:endParaRPr sz="1200">
              <a:latin typeface="Helvetica Neue Light"/>
              <a:ea typeface="Helvetica Neue Light"/>
              <a:cs typeface="Helvetica Neue Light"/>
              <a:sym typeface="Helvetica Neue Light"/>
            </a:endParaRPr>
          </a:p>
        </p:txBody>
      </p:sp>
      <p:sp>
        <p:nvSpPr>
          <p:cNvPr id="355" name="Google Shape;355;p55"/>
          <p:cNvSpPr txBox="1"/>
          <p:nvPr/>
        </p:nvSpPr>
        <p:spPr>
          <a:xfrm>
            <a:off x="1698450" y="1980900"/>
            <a:ext cx="5747100" cy="26091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900">
                <a:solidFill>
                  <a:srgbClr val="A79873"/>
                </a:solidFill>
                <a:latin typeface="Courier New"/>
                <a:ea typeface="Courier New"/>
                <a:cs typeface="Courier New"/>
                <a:sym typeface="Courier New"/>
              </a:rPr>
              <a:t>import</a:t>
            </a:r>
            <a:r>
              <a:rPr lang="es-419" sz="900">
                <a:solidFill>
                  <a:srgbClr val="D4D4D4"/>
                </a:solidFill>
                <a:latin typeface="Courier New"/>
                <a:ea typeface="Courier New"/>
                <a:cs typeface="Courier New"/>
                <a:sym typeface="Courier New"/>
              </a:rPr>
              <a:t> { </a:t>
            </a:r>
            <a:r>
              <a:rPr lang="es-419" sz="900">
                <a:solidFill>
                  <a:srgbClr val="DD6A6F"/>
                </a:solidFill>
                <a:latin typeface="Courier New"/>
                <a:ea typeface="Courier New"/>
                <a:cs typeface="Courier New"/>
                <a:sym typeface="Courier New"/>
              </a:rPr>
              <a:t>Component</a:t>
            </a:r>
            <a:r>
              <a:rPr lang="es-419" sz="900">
                <a:solidFill>
                  <a:srgbClr val="D4D4D4"/>
                </a:solidFill>
                <a:latin typeface="Courier New"/>
                <a:ea typeface="Courier New"/>
                <a:cs typeface="Courier New"/>
                <a:sym typeface="Courier New"/>
              </a:rPr>
              <a:t>, </a:t>
            </a:r>
            <a:r>
              <a:rPr lang="es-419" sz="900">
                <a:solidFill>
                  <a:srgbClr val="DD6A6F"/>
                </a:solidFill>
                <a:latin typeface="Courier New"/>
                <a:ea typeface="Courier New"/>
                <a:cs typeface="Courier New"/>
                <a:sym typeface="Courier New"/>
              </a:rPr>
              <a:t>Inject</a:t>
            </a:r>
            <a:r>
              <a:rPr lang="es-419" sz="900">
                <a:solidFill>
                  <a:srgbClr val="D4D4D4"/>
                </a:solidFill>
                <a:latin typeface="Courier New"/>
                <a:ea typeface="Courier New"/>
                <a:cs typeface="Courier New"/>
                <a:sym typeface="Courier New"/>
              </a:rPr>
              <a:t> } </a:t>
            </a:r>
            <a:r>
              <a:rPr lang="es-419" sz="900">
                <a:solidFill>
                  <a:srgbClr val="A79873"/>
                </a:solidFill>
                <a:latin typeface="Courier New"/>
                <a:ea typeface="Courier New"/>
                <a:cs typeface="Courier New"/>
                <a:sym typeface="Courier New"/>
              </a:rPr>
              <a:t>from</a:t>
            </a:r>
            <a:r>
              <a:rPr lang="es-419" sz="900">
                <a:solidFill>
                  <a:srgbClr val="D4D4D4"/>
                </a:solidFill>
                <a:latin typeface="Courier New"/>
                <a:ea typeface="Courier New"/>
                <a:cs typeface="Courier New"/>
                <a:sym typeface="Courier New"/>
              </a:rPr>
              <a:t> </a:t>
            </a:r>
            <a:r>
              <a:rPr lang="es-419" sz="900">
                <a:solidFill>
                  <a:srgbClr val="569CD6"/>
                </a:solidFill>
                <a:latin typeface="Courier New"/>
                <a:ea typeface="Courier New"/>
                <a:cs typeface="Courier New"/>
                <a:sym typeface="Courier New"/>
              </a:rPr>
              <a:t>'@angular/core'</a:t>
            </a:r>
            <a:r>
              <a:rPr lang="es-419"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A79873"/>
                </a:solidFill>
                <a:latin typeface="Courier New"/>
                <a:ea typeface="Courier New"/>
                <a:cs typeface="Courier New"/>
                <a:sym typeface="Courier New"/>
              </a:rPr>
              <a:t>import</a:t>
            </a:r>
            <a:r>
              <a:rPr lang="es-419" sz="900">
                <a:solidFill>
                  <a:srgbClr val="D4D4D4"/>
                </a:solidFill>
                <a:latin typeface="Courier New"/>
                <a:ea typeface="Courier New"/>
                <a:cs typeface="Courier New"/>
                <a:sym typeface="Courier New"/>
              </a:rPr>
              <a:t> { </a:t>
            </a:r>
            <a:r>
              <a:rPr lang="es-419" sz="900">
                <a:solidFill>
                  <a:srgbClr val="DD6A6F"/>
                </a:solidFill>
                <a:latin typeface="Courier New"/>
                <a:ea typeface="Courier New"/>
                <a:cs typeface="Courier New"/>
                <a:sym typeface="Courier New"/>
              </a:rPr>
              <a:t>CONFIG</a:t>
            </a:r>
            <a:r>
              <a:rPr lang="es-419" sz="900">
                <a:solidFill>
                  <a:srgbClr val="D4D4D4"/>
                </a:solidFill>
                <a:latin typeface="Courier New"/>
                <a:ea typeface="Courier New"/>
                <a:cs typeface="Courier New"/>
                <a:sym typeface="Courier New"/>
              </a:rPr>
              <a:t>, </a:t>
            </a:r>
            <a:r>
              <a:rPr lang="es-419" sz="900">
                <a:solidFill>
                  <a:srgbClr val="DD6A6F"/>
                </a:solidFill>
                <a:latin typeface="Courier New"/>
                <a:ea typeface="Courier New"/>
                <a:cs typeface="Courier New"/>
                <a:sym typeface="Courier New"/>
              </a:rPr>
              <a:t>Config</a:t>
            </a:r>
            <a:r>
              <a:rPr lang="es-419" sz="900">
                <a:solidFill>
                  <a:srgbClr val="D4D4D4"/>
                </a:solidFill>
                <a:latin typeface="Courier New"/>
                <a:ea typeface="Courier New"/>
                <a:cs typeface="Courier New"/>
                <a:sym typeface="Courier New"/>
              </a:rPr>
              <a:t>, </a:t>
            </a:r>
            <a:r>
              <a:rPr lang="es-419" sz="900">
                <a:solidFill>
                  <a:srgbClr val="DD6A6F"/>
                </a:solidFill>
                <a:latin typeface="Courier New"/>
                <a:ea typeface="Courier New"/>
                <a:cs typeface="Courier New"/>
                <a:sym typeface="Courier New"/>
              </a:rPr>
              <a:t>IConfig</a:t>
            </a:r>
            <a:r>
              <a:rPr lang="es-419" sz="900">
                <a:solidFill>
                  <a:srgbClr val="D4D4D4"/>
                </a:solidFill>
                <a:latin typeface="Courier New"/>
                <a:ea typeface="Courier New"/>
                <a:cs typeface="Courier New"/>
                <a:sym typeface="Courier New"/>
              </a:rPr>
              <a:t> } </a:t>
            </a:r>
            <a:r>
              <a:rPr lang="es-419" sz="900">
                <a:solidFill>
                  <a:srgbClr val="A79873"/>
                </a:solidFill>
                <a:latin typeface="Courier New"/>
                <a:ea typeface="Courier New"/>
                <a:cs typeface="Courier New"/>
                <a:sym typeface="Courier New"/>
              </a:rPr>
              <a:t>from</a:t>
            </a:r>
            <a:r>
              <a:rPr lang="es-419" sz="900">
                <a:solidFill>
                  <a:srgbClr val="D4D4D4"/>
                </a:solidFill>
                <a:latin typeface="Courier New"/>
                <a:ea typeface="Courier New"/>
                <a:cs typeface="Courier New"/>
                <a:sym typeface="Courier New"/>
              </a:rPr>
              <a:t> </a:t>
            </a:r>
            <a:r>
              <a:rPr lang="es-419" sz="900">
                <a:solidFill>
                  <a:srgbClr val="569CD6"/>
                </a:solidFill>
                <a:latin typeface="Courier New"/>
                <a:ea typeface="Courier New"/>
                <a:cs typeface="Courier New"/>
                <a:sym typeface="Courier New"/>
              </a:rPr>
              <a:t>'../quill-config'</a:t>
            </a:r>
            <a:r>
              <a:rPr lang="es-419"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D4D4D4"/>
                </a:solidFill>
                <a:latin typeface="Courier New"/>
                <a:ea typeface="Courier New"/>
                <a:cs typeface="Courier New"/>
                <a:sym typeface="Courier New"/>
              </a:rPr>
              <a:t>@</a:t>
            </a:r>
            <a:r>
              <a:rPr lang="es-419" sz="900">
                <a:solidFill>
                  <a:srgbClr val="F44747"/>
                </a:solidFill>
                <a:latin typeface="Courier New"/>
                <a:ea typeface="Courier New"/>
                <a:cs typeface="Courier New"/>
                <a:sym typeface="Courier New"/>
              </a:rPr>
              <a:t>Component</a:t>
            </a:r>
            <a:r>
              <a:rPr lang="es-419"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D4D4D4"/>
                </a:solidFill>
                <a:latin typeface="Courier New"/>
                <a:ea typeface="Courier New"/>
                <a:cs typeface="Courier New"/>
                <a:sym typeface="Courier New"/>
              </a:rPr>
              <a:t> </a:t>
            </a:r>
            <a:r>
              <a:rPr lang="es-419" sz="900">
                <a:solidFill>
                  <a:srgbClr val="DD6A6F"/>
                </a:solidFill>
                <a:latin typeface="Courier New"/>
                <a:ea typeface="Courier New"/>
                <a:cs typeface="Courier New"/>
                <a:sym typeface="Courier New"/>
              </a:rPr>
              <a:t>selector:</a:t>
            </a:r>
            <a:r>
              <a:rPr lang="es-419" sz="900">
                <a:solidFill>
                  <a:srgbClr val="D4D4D4"/>
                </a:solidFill>
                <a:latin typeface="Courier New"/>
                <a:ea typeface="Courier New"/>
                <a:cs typeface="Courier New"/>
                <a:sym typeface="Courier New"/>
              </a:rPr>
              <a:t> </a:t>
            </a:r>
            <a:r>
              <a:rPr lang="es-419" sz="900">
                <a:solidFill>
                  <a:srgbClr val="569CD6"/>
                </a:solidFill>
                <a:latin typeface="Courier New"/>
                <a:ea typeface="Courier New"/>
                <a:cs typeface="Courier New"/>
                <a:sym typeface="Courier New"/>
              </a:rPr>
              <a:t>'my-app'</a:t>
            </a:r>
            <a:r>
              <a:rPr lang="es-419"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D4D4D4"/>
                </a:solidFill>
                <a:latin typeface="Courier New"/>
                <a:ea typeface="Courier New"/>
                <a:cs typeface="Courier New"/>
                <a:sym typeface="Courier New"/>
              </a:rPr>
              <a:t> </a:t>
            </a:r>
            <a:r>
              <a:rPr lang="es-419" sz="900">
                <a:solidFill>
                  <a:srgbClr val="DD6A6F"/>
                </a:solidFill>
                <a:latin typeface="Courier New"/>
                <a:ea typeface="Courier New"/>
                <a:cs typeface="Courier New"/>
                <a:sym typeface="Courier New"/>
              </a:rPr>
              <a:t>templateUrl:</a:t>
            </a:r>
            <a:r>
              <a:rPr lang="es-419" sz="900">
                <a:solidFill>
                  <a:srgbClr val="D4D4D4"/>
                </a:solidFill>
                <a:latin typeface="Courier New"/>
                <a:ea typeface="Courier New"/>
                <a:cs typeface="Courier New"/>
                <a:sym typeface="Courier New"/>
              </a:rPr>
              <a:t> </a:t>
            </a:r>
            <a:r>
              <a:rPr lang="es-419" sz="900">
                <a:solidFill>
                  <a:srgbClr val="569CD6"/>
                </a:solidFill>
                <a:latin typeface="Courier New"/>
                <a:ea typeface="Courier New"/>
                <a:cs typeface="Courier New"/>
                <a:sym typeface="Courier New"/>
              </a:rPr>
              <a:t>'./app.component.html'</a:t>
            </a:r>
            <a:r>
              <a:rPr lang="es-419"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D4D4D4"/>
                </a:solidFill>
                <a:latin typeface="Courier New"/>
                <a:ea typeface="Courier New"/>
                <a:cs typeface="Courier New"/>
                <a:sym typeface="Courier New"/>
              </a:rPr>
              <a:t> </a:t>
            </a:r>
            <a:r>
              <a:rPr lang="es-419" sz="900">
                <a:solidFill>
                  <a:srgbClr val="DD6A6F"/>
                </a:solidFill>
                <a:latin typeface="Courier New"/>
                <a:ea typeface="Courier New"/>
                <a:cs typeface="Courier New"/>
                <a:sym typeface="Courier New"/>
              </a:rPr>
              <a:t>styleUrls:</a:t>
            </a:r>
            <a:r>
              <a:rPr lang="es-419" sz="900">
                <a:solidFill>
                  <a:srgbClr val="D4D4D4"/>
                </a:solidFill>
                <a:latin typeface="Courier New"/>
                <a:ea typeface="Courier New"/>
                <a:cs typeface="Courier New"/>
                <a:sym typeface="Courier New"/>
              </a:rPr>
              <a:t> [ </a:t>
            </a:r>
            <a:r>
              <a:rPr lang="es-419" sz="900">
                <a:solidFill>
                  <a:srgbClr val="569CD6"/>
                </a:solidFill>
                <a:latin typeface="Courier New"/>
                <a:ea typeface="Courier New"/>
                <a:cs typeface="Courier New"/>
                <a:sym typeface="Courier New"/>
              </a:rPr>
              <a:t>'./app.component.css'</a:t>
            </a:r>
            <a:r>
              <a:rPr lang="es-419"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A79873"/>
                </a:solidFill>
                <a:latin typeface="Courier New"/>
                <a:ea typeface="Courier New"/>
                <a:cs typeface="Courier New"/>
                <a:sym typeface="Courier New"/>
              </a:rPr>
              <a:t>export</a:t>
            </a:r>
            <a:r>
              <a:rPr lang="es-419" sz="900">
                <a:solidFill>
                  <a:srgbClr val="D4D4D4"/>
                </a:solidFill>
                <a:latin typeface="Courier New"/>
                <a:ea typeface="Courier New"/>
                <a:cs typeface="Courier New"/>
                <a:sym typeface="Courier New"/>
              </a:rPr>
              <a:t> </a:t>
            </a:r>
            <a:r>
              <a:rPr lang="es-419" sz="900">
                <a:solidFill>
                  <a:srgbClr val="9CDCFE"/>
                </a:solidFill>
                <a:latin typeface="Courier New"/>
                <a:ea typeface="Courier New"/>
                <a:cs typeface="Courier New"/>
                <a:sym typeface="Courier New"/>
              </a:rPr>
              <a:t>class</a:t>
            </a:r>
            <a:r>
              <a:rPr lang="es-419" sz="900">
                <a:solidFill>
                  <a:srgbClr val="D4D4D4"/>
                </a:solidFill>
                <a:latin typeface="Courier New"/>
                <a:ea typeface="Courier New"/>
                <a:cs typeface="Courier New"/>
                <a:sym typeface="Courier New"/>
              </a:rPr>
              <a:t> </a:t>
            </a:r>
            <a:r>
              <a:rPr lang="es-419" sz="900">
                <a:solidFill>
                  <a:srgbClr val="808080"/>
                </a:solidFill>
                <a:latin typeface="Courier New"/>
                <a:ea typeface="Courier New"/>
                <a:cs typeface="Courier New"/>
                <a:sym typeface="Courier New"/>
              </a:rPr>
              <a:t>AppComponent</a:t>
            </a:r>
            <a:r>
              <a:rPr lang="es-419"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D4D4D4"/>
                </a:solidFill>
                <a:latin typeface="Courier New"/>
                <a:ea typeface="Courier New"/>
                <a:cs typeface="Courier New"/>
                <a:sym typeface="Courier New"/>
              </a:rPr>
              <a:t> </a:t>
            </a:r>
            <a:r>
              <a:rPr lang="es-419" sz="900">
                <a:solidFill>
                  <a:srgbClr val="9CDCFE"/>
                </a:solidFill>
                <a:latin typeface="Courier New"/>
                <a:ea typeface="Courier New"/>
                <a:cs typeface="Courier New"/>
                <a:sym typeface="Courier New"/>
              </a:rPr>
              <a:t>constructor</a:t>
            </a:r>
            <a:r>
              <a:rPr lang="es-419" sz="900">
                <a:solidFill>
                  <a:srgbClr val="D4D4D4"/>
                </a:solidFill>
                <a:latin typeface="Courier New"/>
                <a:ea typeface="Courier New"/>
                <a:cs typeface="Courier New"/>
                <a:sym typeface="Courier New"/>
              </a:rPr>
              <a:t>( @</a:t>
            </a:r>
            <a:r>
              <a:rPr lang="es-419" sz="900">
                <a:solidFill>
                  <a:srgbClr val="F44747"/>
                </a:solidFill>
                <a:latin typeface="Courier New"/>
                <a:ea typeface="Courier New"/>
                <a:cs typeface="Courier New"/>
                <a:sym typeface="Courier New"/>
              </a:rPr>
              <a:t>Inject</a:t>
            </a:r>
            <a:r>
              <a:rPr lang="es-419" sz="900">
                <a:solidFill>
                  <a:srgbClr val="D4D4D4"/>
                </a:solidFill>
                <a:latin typeface="Courier New"/>
                <a:ea typeface="Courier New"/>
                <a:cs typeface="Courier New"/>
                <a:sym typeface="Courier New"/>
              </a:rPr>
              <a:t>(</a:t>
            </a:r>
            <a:r>
              <a:rPr lang="es-419" sz="900">
                <a:solidFill>
                  <a:srgbClr val="B46695"/>
                </a:solidFill>
                <a:latin typeface="Courier New"/>
                <a:ea typeface="Courier New"/>
                <a:cs typeface="Courier New"/>
                <a:sym typeface="Courier New"/>
              </a:rPr>
              <a:t>CONFIG</a:t>
            </a:r>
            <a:r>
              <a:rPr lang="es-419" sz="900">
                <a:solidFill>
                  <a:srgbClr val="D4D4D4"/>
                </a:solidFill>
                <a:latin typeface="Courier New"/>
                <a:ea typeface="Courier New"/>
                <a:cs typeface="Courier New"/>
                <a:sym typeface="Courier New"/>
              </a:rPr>
              <a:t>) </a:t>
            </a:r>
            <a:r>
              <a:rPr lang="es-419" sz="900">
                <a:solidFill>
                  <a:srgbClr val="DD6A6F"/>
                </a:solidFill>
                <a:latin typeface="Courier New"/>
                <a:ea typeface="Courier New"/>
                <a:cs typeface="Courier New"/>
                <a:sym typeface="Courier New"/>
              </a:rPr>
              <a:t>Config</a:t>
            </a:r>
            <a:r>
              <a:rPr lang="es-419" sz="900">
                <a:solidFill>
                  <a:srgbClr val="D4D4D4"/>
                </a:solidFill>
                <a:latin typeface="Courier New"/>
                <a:ea typeface="Courier New"/>
                <a:cs typeface="Courier New"/>
                <a:sym typeface="Courier New"/>
              </a:rPr>
              <a:t>: </a:t>
            </a:r>
            <a:r>
              <a:rPr lang="es-419" sz="900">
                <a:solidFill>
                  <a:srgbClr val="808080"/>
                </a:solidFill>
                <a:latin typeface="Courier New"/>
                <a:ea typeface="Courier New"/>
                <a:cs typeface="Courier New"/>
                <a:sym typeface="Courier New"/>
              </a:rPr>
              <a:t>IConfig</a:t>
            </a:r>
            <a:r>
              <a:rPr lang="es-419"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D4D4D4"/>
                </a:solidFill>
                <a:latin typeface="Courier New"/>
                <a:ea typeface="Courier New"/>
                <a:cs typeface="Courier New"/>
                <a:sym typeface="Courier New"/>
              </a:rPr>
              <a:t>   </a:t>
            </a:r>
            <a:r>
              <a:rPr lang="es-419" sz="900">
                <a:solidFill>
                  <a:srgbClr val="DD6A6F"/>
                </a:solidFill>
                <a:latin typeface="Courier New"/>
                <a:ea typeface="Courier New"/>
                <a:cs typeface="Courier New"/>
                <a:sym typeface="Courier New"/>
              </a:rPr>
              <a:t>console</a:t>
            </a:r>
            <a:r>
              <a:rPr lang="es-419" sz="900">
                <a:solidFill>
                  <a:srgbClr val="D4D4D4"/>
                </a:solidFill>
                <a:latin typeface="Courier New"/>
                <a:ea typeface="Courier New"/>
                <a:cs typeface="Courier New"/>
                <a:sym typeface="Courier New"/>
              </a:rPr>
              <a:t>.</a:t>
            </a:r>
            <a:r>
              <a:rPr lang="es-419" sz="900">
                <a:solidFill>
                  <a:srgbClr val="F44747"/>
                </a:solidFill>
                <a:latin typeface="Courier New"/>
                <a:ea typeface="Courier New"/>
                <a:cs typeface="Courier New"/>
                <a:sym typeface="Courier New"/>
              </a:rPr>
              <a:t>log</a:t>
            </a:r>
            <a:r>
              <a:rPr lang="es-419" sz="900">
                <a:solidFill>
                  <a:srgbClr val="D4D4D4"/>
                </a:solidFill>
                <a:latin typeface="Courier New"/>
                <a:ea typeface="Courier New"/>
                <a:cs typeface="Courier New"/>
                <a:sym typeface="Courier New"/>
              </a:rPr>
              <a:t>(</a:t>
            </a:r>
            <a:r>
              <a:rPr lang="es-419" sz="900">
                <a:solidFill>
                  <a:srgbClr val="DD6A6F"/>
                </a:solidFill>
                <a:latin typeface="Courier New"/>
                <a:ea typeface="Courier New"/>
                <a:cs typeface="Courier New"/>
                <a:sym typeface="Courier New"/>
              </a:rPr>
              <a:t>Config</a:t>
            </a:r>
            <a:r>
              <a:rPr lang="es-419"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D4D4D4"/>
                </a:solidFill>
                <a:latin typeface="Courier New"/>
                <a:ea typeface="Courier New"/>
                <a:cs typeface="Courier New"/>
                <a:sym typeface="Courier New"/>
              </a:rPr>
              <a:t> }</a:t>
            </a:r>
            <a:endParaRPr sz="900">
              <a:solidFill>
                <a:srgbClr val="D4D4D4"/>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900">
                <a:solidFill>
                  <a:srgbClr val="D4D4D4"/>
                </a:solidFill>
                <a:latin typeface="Courier New"/>
                <a:ea typeface="Courier New"/>
                <a:cs typeface="Courier New"/>
                <a:sym typeface="Courier New"/>
              </a:rPr>
              <a:t>}</a:t>
            </a:r>
            <a:endParaRPr sz="900">
              <a:solidFill>
                <a:srgbClr val="D4D4D4"/>
              </a:solidFill>
              <a:latin typeface="Courier New"/>
              <a:ea typeface="Courier New"/>
              <a:cs typeface="Courier New"/>
              <a:sym typeface="Courier New"/>
            </a:endParaRPr>
          </a:p>
        </p:txBody>
      </p:sp>
      <p:sp>
        <p:nvSpPr>
          <p:cNvPr id="356" name="Google Shape;356;p55"/>
          <p:cNvSpPr/>
          <p:nvPr/>
        </p:nvSpPr>
        <p:spPr>
          <a:xfrm>
            <a:off x="1765375" y="3406175"/>
            <a:ext cx="2141700" cy="3378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txBox="1"/>
          <p:nvPr/>
        </p:nvSpPr>
        <p:spPr>
          <a:xfrm>
            <a:off x="475200" y="900000"/>
            <a:ext cx="450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Injection Token</a:t>
            </a:r>
            <a:endParaRPr b="1" sz="4000">
              <a:solidFill>
                <a:schemeClr val="dk1"/>
              </a:solidFill>
              <a:latin typeface="DM Sans"/>
              <a:ea typeface="DM Sans"/>
              <a:cs typeface="DM Sans"/>
              <a:sym typeface="DM Sans"/>
            </a:endParaRPr>
          </a:p>
        </p:txBody>
      </p:sp>
      <p:sp>
        <p:nvSpPr>
          <p:cNvPr id="358" name="Google Shape;358;p55"/>
          <p:cNvSpPr txBox="1"/>
          <p:nvPr/>
        </p:nvSpPr>
        <p:spPr>
          <a:xfrm>
            <a:off x="468000" y="1558800"/>
            <a:ext cx="1497300" cy="47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1650">
                <a:latin typeface="DM Sans"/>
                <a:ea typeface="DM Sans"/>
                <a:cs typeface="DM Sans"/>
                <a:sym typeface="DM Sans"/>
              </a:rPr>
              <a:t>Paso a paso</a:t>
            </a:r>
            <a:endParaRPr b="1" sz="1650">
              <a:latin typeface="DM Sans"/>
              <a:ea typeface="DM Sans"/>
              <a:cs typeface="DM Sans"/>
              <a:sym typeface="DM Sans"/>
            </a:endParaRPr>
          </a:p>
          <a:p>
            <a:pPr indent="0" lvl="0" marL="0" rtl="0" algn="ctr">
              <a:lnSpc>
                <a:spcPct val="100000"/>
              </a:lnSpc>
              <a:spcBef>
                <a:spcPts val="1000"/>
              </a:spcBef>
              <a:spcAft>
                <a:spcPts val="0"/>
              </a:spcAft>
              <a:buNone/>
            </a:pPr>
            <a:r>
              <a:t/>
            </a:r>
            <a:endParaRPr sz="1350">
              <a:latin typeface="DM Sans"/>
              <a:ea typeface="DM Sans"/>
              <a:cs typeface="DM Sans"/>
              <a:sym typeface="DM Sans"/>
            </a:endParaRPr>
          </a:p>
          <a:p>
            <a:pPr indent="0" lvl="0" marL="0" rtl="0" algn="ctr">
              <a:spcBef>
                <a:spcPts val="1000"/>
              </a:spcBef>
              <a:spcAft>
                <a:spcPts val="0"/>
              </a:spcAft>
              <a:buNone/>
            </a:pPr>
            <a:r>
              <a:t/>
            </a:r>
            <a:endParaRPr sz="1350">
              <a:latin typeface="DM Sans"/>
              <a:ea typeface="DM Sans"/>
              <a:cs typeface="DM Sans"/>
              <a:sym typeface="DM Sans"/>
            </a:endParaRPr>
          </a:p>
          <a:p>
            <a:pPr indent="0" lvl="0" marL="0" rtl="0" algn="ctr">
              <a:lnSpc>
                <a:spcPct val="115000"/>
              </a:lnSpc>
              <a:spcBef>
                <a:spcPts val="1000"/>
              </a:spcBef>
              <a:spcAft>
                <a:spcPts val="1000"/>
              </a:spcAft>
              <a:buNone/>
            </a:pPr>
            <a:r>
              <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64" name="Google Shape;364;p56"/>
          <p:cNvSpPr txBox="1"/>
          <p:nvPr/>
        </p:nvSpPr>
        <p:spPr>
          <a:xfrm>
            <a:off x="473350" y="1626100"/>
            <a:ext cx="7721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Veamos la comparativa entre Javascript y RxJS 🎯</a:t>
            </a:r>
            <a:r>
              <a:rPr lang="es-419" sz="2500">
                <a:solidFill>
                  <a:srgbClr val="B7B7B7"/>
                </a:solidFill>
                <a:latin typeface="DM Sans"/>
                <a:ea typeface="DM Sans"/>
                <a:cs typeface="DM Sans"/>
                <a:sym typeface="DM Sans"/>
              </a:rPr>
              <a:t>.</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365" name="Google Shape;365;p56"/>
          <p:cNvGrpSpPr/>
          <p:nvPr/>
        </p:nvGrpSpPr>
        <p:grpSpPr>
          <a:xfrm>
            <a:off x="473351" y="619523"/>
            <a:ext cx="738900" cy="738900"/>
            <a:chOff x="473351" y="619523"/>
            <a:chExt cx="738900" cy="738900"/>
          </a:xfrm>
        </p:grpSpPr>
        <p:sp>
          <p:nvSpPr>
            <p:cNvPr id="366" name="Google Shape;366;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5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06" name="Google Shape;106;p3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07" name="Google Shape;107;p30"/>
          <p:cNvSpPr txBox="1"/>
          <p:nvPr/>
        </p:nvSpPr>
        <p:spPr>
          <a:xfrm>
            <a:off x="2690561" y="1451613"/>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Incorporar </a:t>
            </a:r>
            <a:r>
              <a:rPr lang="es-419" sz="1350">
                <a:solidFill>
                  <a:schemeClr val="lt1"/>
                </a:solidFill>
                <a:latin typeface="DM Sans"/>
                <a:ea typeface="DM Sans"/>
                <a:cs typeface="DM Sans"/>
                <a:sym typeface="DM Sans"/>
              </a:rPr>
              <a:t>la utilización de un servicio junto a sus configuraciones como una herramienta fundamental.</a:t>
            </a:r>
            <a:endParaRPr sz="1350">
              <a:solidFill>
                <a:schemeClr val="lt1"/>
              </a:solidFill>
              <a:latin typeface="DM Sans"/>
              <a:ea typeface="DM Sans"/>
              <a:cs typeface="DM Sans"/>
              <a:sym typeface="DM Sans"/>
            </a:endParaRPr>
          </a:p>
        </p:txBody>
      </p:sp>
      <p:pic>
        <p:nvPicPr>
          <p:cNvPr id="108" name="Google Shape;108;p30"/>
          <p:cNvPicPr preferRelativeResize="0"/>
          <p:nvPr/>
        </p:nvPicPr>
        <p:blipFill>
          <a:blip r:embed="rId3">
            <a:alphaModFix/>
          </a:blip>
          <a:stretch>
            <a:fillRect/>
          </a:stretch>
        </p:blipFill>
        <p:spPr>
          <a:xfrm>
            <a:off x="2172138" y="2407313"/>
            <a:ext cx="196975" cy="196975"/>
          </a:xfrm>
          <a:prstGeom prst="rect">
            <a:avLst/>
          </a:prstGeom>
          <a:noFill/>
          <a:ln>
            <a:noFill/>
          </a:ln>
        </p:spPr>
      </p:pic>
      <p:sp>
        <p:nvSpPr>
          <p:cNvPr id="109" name="Google Shape;109;p30"/>
          <p:cNvSpPr txBox="1"/>
          <p:nvPr/>
        </p:nvSpPr>
        <p:spPr>
          <a:xfrm>
            <a:off x="2690561" y="22833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Identificar </a:t>
            </a:r>
            <a:r>
              <a:rPr lang="es-419" sz="1350">
                <a:solidFill>
                  <a:schemeClr val="lt1"/>
                </a:solidFill>
                <a:latin typeface="DM Sans"/>
                <a:ea typeface="DM Sans"/>
                <a:cs typeface="DM Sans"/>
                <a:sym typeface="DM Sans"/>
              </a:rPr>
              <a:t>los usos de Injection Token</a:t>
            </a:r>
            <a:endParaRPr sz="1350">
              <a:solidFill>
                <a:schemeClr val="lt1"/>
              </a:solidFill>
              <a:latin typeface="DM Sans"/>
              <a:ea typeface="DM Sans"/>
              <a:cs typeface="DM Sans"/>
              <a:sym typeface="DM Sans"/>
            </a:endParaRPr>
          </a:p>
        </p:txBody>
      </p:sp>
      <p:pic>
        <p:nvPicPr>
          <p:cNvPr id="110" name="Google Shape;110;p30"/>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11" name="Google Shape;111;p30"/>
          <p:cNvSpPr txBox="1"/>
          <p:nvPr/>
        </p:nvSpPr>
        <p:spPr>
          <a:xfrm>
            <a:off x="2690561" y="28360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Conocer </a:t>
            </a:r>
            <a:r>
              <a:rPr lang="es-419" sz="1350">
                <a:solidFill>
                  <a:schemeClr val="lt1"/>
                </a:solidFill>
                <a:latin typeface="DM Sans"/>
                <a:ea typeface="DM Sans"/>
                <a:cs typeface="DM Sans"/>
                <a:sym typeface="DM Sans"/>
              </a:rPr>
              <a:t>Librería RxJS, sus productores y consumidores de datos, operadores y funciones.</a:t>
            </a:r>
            <a:endParaRPr sz="1350">
              <a:solidFill>
                <a:schemeClr val="lt1"/>
              </a:solidFill>
              <a:latin typeface="DM Sans"/>
              <a:ea typeface="DM Sans"/>
              <a:cs typeface="DM Sans"/>
              <a:sym typeface="DM Sans"/>
            </a:endParaRPr>
          </a:p>
        </p:txBody>
      </p:sp>
      <p:pic>
        <p:nvPicPr>
          <p:cNvPr id="112" name="Google Shape;112;p30"/>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113" name="Google Shape;113;p30"/>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Introducir </a:t>
            </a:r>
            <a:r>
              <a:rPr lang="es-419" sz="1350">
                <a:solidFill>
                  <a:schemeClr val="lt1"/>
                </a:solidFill>
                <a:latin typeface="DM Sans"/>
                <a:ea typeface="DM Sans"/>
                <a:cs typeface="DM Sans"/>
                <a:sym typeface="DM Sans"/>
              </a:rPr>
              <a:t>observables y métodos.</a:t>
            </a:r>
            <a:endParaRPr sz="1350">
              <a:solidFill>
                <a:schemeClr val="lt1"/>
              </a:solidFill>
              <a:latin typeface="DM Sans"/>
              <a:ea typeface="DM Sans"/>
              <a:cs typeface="DM Sans"/>
              <a:sym typeface="DM Sans"/>
            </a:endParaRPr>
          </a:p>
        </p:txBody>
      </p:sp>
      <p:cxnSp>
        <p:nvCxnSpPr>
          <p:cNvPr id="114" name="Google Shape;114;p30"/>
          <p:cNvCxnSpPr>
            <a:stCxn id="106" idx="2"/>
            <a:endCxn id="108" idx="0"/>
          </p:cNvCxnSpPr>
          <p:nvPr/>
        </p:nvCxnSpPr>
        <p:spPr>
          <a:xfrm flipH="1" rot="-5400000">
            <a:off x="1938675" y="2074537"/>
            <a:ext cx="665100" cy="600"/>
          </a:xfrm>
          <a:prstGeom prst="bentConnector3">
            <a:avLst>
              <a:gd fmla="val 49994" name="adj1"/>
            </a:avLst>
          </a:prstGeom>
          <a:noFill/>
          <a:ln cap="flat" cmpd="sng" w="9525">
            <a:solidFill>
              <a:srgbClr val="EAFF6A"/>
            </a:solidFill>
            <a:prstDash val="solid"/>
            <a:round/>
            <a:headEnd len="med" w="med" type="none"/>
            <a:tailEnd len="med" w="med" type="none"/>
          </a:ln>
        </p:spPr>
      </p:cxnSp>
      <p:cxnSp>
        <p:nvCxnSpPr>
          <p:cNvPr id="115" name="Google Shape;115;p30"/>
          <p:cNvCxnSpPr>
            <a:stCxn id="108" idx="2"/>
            <a:endCxn id="110" idx="0"/>
          </p:cNvCxnSpPr>
          <p:nvPr/>
        </p:nvCxnSpPr>
        <p:spPr>
          <a:xfrm flipH="1" rot="-5400000">
            <a:off x="2068125" y="2806787"/>
            <a:ext cx="405600" cy="600"/>
          </a:xfrm>
          <a:prstGeom prst="bentConnector3">
            <a:avLst>
              <a:gd fmla="val 50006" name="adj1"/>
            </a:avLst>
          </a:prstGeom>
          <a:noFill/>
          <a:ln cap="flat" cmpd="sng" w="9525">
            <a:solidFill>
              <a:srgbClr val="EAFF6A"/>
            </a:solidFill>
            <a:prstDash val="solid"/>
            <a:round/>
            <a:headEnd len="med" w="med" type="none"/>
            <a:tailEnd len="med" w="med" type="none"/>
          </a:ln>
        </p:spPr>
      </p:cxnSp>
      <p:cxnSp>
        <p:nvCxnSpPr>
          <p:cNvPr id="116" name="Google Shape;116;p30"/>
          <p:cNvCxnSpPr>
            <a:stCxn id="110" idx="2"/>
            <a:endCxn id="112"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grpSp>
        <p:nvGrpSpPr>
          <p:cNvPr id="372" name="Google Shape;372;p57"/>
          <p:cNvGrpSpPr/>
          <p:nvPr/>
        </p:nvGrpSpPr>
        <p:grpSpPr>
          <a:xfrm>
            <a:off x="475198" y="467571"/>
            <a:ext cx="514422" cy="514422"/>
            <a:chOff x="473351" y="619523"/>
            <a:chExt cx="738900" cy="738900"/>
          </a:xfrm>
        </p:grpSpPr>
        <p:sp>
          <p:nvSpPr>
            <p:cNvPr id="373" name="Google Shape;373;p5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4" name="Google Shape;374;p5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75" name="Google Shape;375;p57"/>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376" name="Google Shape;376;p57"/>
          <p:cNvSpPr txBox="1"/>
          <p:nvPr/>
        </p:nvSpPr>
        <p:spPr>
          <a:xfrm>
            <a:off x="468000" y="1080000"/>
            <a:ext cx="25434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700">
                <a:solidFill>
                  <a:schemeClr val="dk1"/>
                </a:solidFill>
                <a:latin typeface="DM Sans"/>
                <a:ea typeface="DM Sans"/>
                <a:cs typeface="DM Sans"/>
                <a:sym typeface="DM Sans"/>
              </a:rPr>
              <a:t>JS &amp; RxJS</a:t>
            </a:r>
            <a:endParaRPr b="1" sz="3700">
              <a:solidFill>
                <a:schemeClr val="dk1"/>
              </a:solidFill>
              <a:latin typeface="DM Sans"/>
              <a:ea typeface="DM Sans"/>
              <a:cs typeface="DM Sans"/>
              <a:sym typeface="DM Sans"/>
            </a:endParaRPr>
          </a:p>
        </p:txBody>
      </p:sp>
      <p:sp>
        <p:nvSpPr>
          <p:cNvPr id="377" name="Google Shape;377;p57"/>
          <p:cNvSpPr txBox="1"/>
          <p:nvPr/>
        </p:nvSpPr>
        <p:spPr>
          <a:xfrm>
            <a:off x="475200" y="2341600"/>
            <a:ext cx="4036200" cy="62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En </a:t>
            </a:r>
            <a:r>
              <a:rPr b="1" lang="es-419" sz="1350">
                <a:latin typeface="DM Sans"/>
                <a:ea typeface="DM Sans"/>
                <a:cs typeface="DM Sans"/>
                <a:sym typeface="DM Sans"/>
              </a:rPr>
              <a:t>javascript</a:t>
            </a:r>
            <a:r>
              <a:rPr lang="es-419" sz="1350">
                <a:latin typeface="DM Sans"/>
                <a:ea typeface="DM Sans"/>
                <a:cs typeface="DM Sans"/>
                <a:sym typeface="DM Sans"/>
              </a:rPr>
              <a:t> para obtener el click de un botón deberíamos hacer lo siguiente 👇</a:t>
            </a:r>
            <a:endParaRPr sz="13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lnSpc>
                <a:spcPct val="115000"/>
              </a:lnSpc>
              <a:spcBef>
                <a:spcPts val="1000"/>
              </a:spcBef>
              <a:spcAft>
                <a:spcPts val="1000"/>
              </a:spcAft>
              <a:buNone/>
            </a:pPr>
            <a:r>
              <a:t/>
            </a:r>
            <a:endParaRPr sz="1800">
              <a:solidFill>
                <a:srgbClr val="000000"/>
              </a:solidFill>
              <a:highlight>
                <a:srgbClr val="FFFFFF"/>
              </a:highlight>
              <a:latin typeface="Helvetica Neue Light"/>
              <a:ea typeface="Helvetica Neue Light"/>
              <a:cs typeface="Helvetica Neue Light"/>
              <a:sym typeface="Helvetica Neue Light"/>
            </a:endParaRPr>
          </a:p>
        </p:txBody>
      </p:sp>
      <p:sp>
        <p:nvSpPr>
          <p:cNvPr id="378" name="Google Shape;378;p57"/>
          <p:cNvSpPr txBox="1"/>
          <p:nvPr/>
        </p:nvSpPr>
        <p:spPr>
          <a:xfrm>
            <a:off x="475200" y="3127800"/>
            <a:ext cx="5951400" cy="1317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s-419" sz="1500">
                <a:solidFill>
                  <a:srgbClr val="C792EA"/>
                </a:solidFill>
                <a:latin typeface="Courier New"/>
                <a:ea typeface="Courier New"/>
                <a:cs typeface="Courier New"/>
                <a:sym typeface="Courier New"/>
              </a:rPr>
              <a:t>let</a:t>
            </a:r>
            <a:r>
              <a:rPr i="1" lang="es-419" sz="1500">
                <a:solidFill>
                  <a:srgbClr val="C792EA"/>
                </a:solidFill>
                <a:latin typeface="Courier New"/>
                <a:ea typeface="Courier New"/>
                <a:cs typeface="Courier New"/>
                <a:sym typeface="Courier New"/>
              </a:rPr>
              <a:t> </a:t>
            </a:r>
            <a:r>
              <a:rPr i="1" lang="es-419" sz="1500">
                <a:solidFill>
                  <a:srgbClr val="D6DEEB"/>
                </a:solidFill>
                <a:latin typeface="Courier New"/>
                <a:ea typeface="Courier New"/>
                <a:cs typeface="Courier New"/>
                <a:sym typeface="Courier New"/>
              </a:rPr>
              <a:t>button</a:t>
            </a:r>
            <a:r>
              <a:rPr i="1" lang="es-419" sz="1500">
                <a:solidFill>
                  <a:srgbClr val="C792EA"/>
                </a:solidFill>
                <a:latin typeface="Courier New"/>
                <a:ea typeface="Courier New"/>
                <a:cs typeface="Courier New"/>
                <a:sym typeface="Courier New"/>
              </a:rPr>
              <a:t> </a:t>
            </a:r>
            <a:r>
              <a:rPr lang="es-419" sz="1500">
                <a:solidFill>
                  <a:srgbClr val="C792EA"/>
                </a:solidFill>
                <a:latin typeface="Courier New"/>
                <a:ea typeface="Courier New"/>
                <a:cs typeface="Courier New"/>
                <a:sym typeface="Courier New"/>
              </a:rPr>
              <a:t>=</a:t>
            </a:r>
            <a:r>
              <a:rPr i="1" lang="es-419" sz="1500">
                <a:solidFill>
                  <a:srgbClr val="C792EA"/>
                </a:solidFill>
                <a:latin typeface="Courier New"/>
                <a:ea typeface="Courier New"/>
                <a:cs typeface="Courier New"/>
                <a:sym typeface="Courier New"/>
              </a:rPr>
              <a:t> </a:t>
            </a:r>
            <a:r>
              <a:rPr i="1" lang="es-419" sz="1500">
                <a:solidFill>
                  <a:srgbClr val="D6DEEB"/>
                </a:solidFill>
                <a:latin typeface="Courier New"/>
                <a:ea typeface="Courier New"/>
                <a:cs typeface="Courier New"/>
                <a:sym typeface="Courier New"/>
              </a:rPr>
              <a:t>document</a:t>
            </a:r>
            <a:r>
              <a:rPr i="1" lang="es-419" sz="1500">
                <a:solidFill>
                  <a:srgbClr val="C792EA"/>
                </a:solidFill>
                <a:latin typeface="Courier New"/>
                <a:ea typeface="Courier New"/>
                <a:cs typeface="Courier New"/>
                <a:sym typeface="Courier New"/>
              </a:rPr>
              <a:t>.</a:t>
            </a:r>
            <a:r>
              <a:rPr i="1" lang="es-419" sz="1500">
                <a:solidFill>
                  <a:srgbClr val="82AAFF"/>
                </a:solidFill>
                <a:latin typeface="Courier New"/>
                <a:ea typeface="Courier New"/>
                <a:cs typeface="Courier New"/>
                <a:sym typeface="Courier New"/>
              </a:rPr>
              <a:t>querySelector</a:t>
            </a:r>
            <a:r>
              <a:rPr lang="es-419" sz="1500">
                <a:solidFill>
                  <a:srgbClr val="D6DEEB"/>
                </a:solidFill>
                <a:latin typeface="Courier New"/>
                <a:ea typeface="Courier New"/>
                <a:cs typeface="Courier New"/>
                <a:sym typeface="Courier New"/>
              </a:rPr>
              <a:t>(</a:t>
            </a:r>
            <a:r>
              <a:rPr lang="es-419" sz="1500">
                <a:solidFill>
                  <a:srgbClr val="D9F5DD"/>
                </a:solidFill>
                <a:latin typeface="Courier New"/>
                <a:ea typeface="Courier New"/>
                <a:cs typeface="Courier New"/>
                <a:sym typeface="Courier New"/>
              </a:rPr>
              <a:t>'</a:t>
            </a:r>
            <a:r>
              <a:rPr lang="es-419" sz="1500">
                <a:solidFill>
                  <a:srgbClr val="ECC48D"/>
                </a:solidFill>
                <a:latin typeface="Courier New"/>
                <a:ea typeface="Courier New"/>
                <a:cs typeface="Courier New"/>
                <a:sym typeface="Courier New"/>
              </a:rPr>
              <a:t>button</a:t>
            </a:r>
            <a:r>
              <a:rPr lang="es-419" sz="1500">
                <a:solidFill>
                  <a:srgbClr val="D9F5DD"/>
                </a:solidFill>
                <a:latin typeface="Courier New"/>
                <a:ea typeface="Courier New"/>
                <a:cs typeface="Courier New"/>
                <a:sym typeface="Courier New"/>
              </a:rPr>
              <a:t>'</a:t>
            </a:r>
            <a:r>
              <a:rPr lang="es-419" sz="1500">
                <a:solidFill>
                  <a:srgbClr val="D6DEEB"/>
                </a:solidFill>
                <a:latin typeface="Courier New"/>
                <a:ea typeface="Courier New"/>
                <a:cs typeface="Courier New"/>
                <a:sym typeface="Courier New"/>
              </a:rPr>
              <a:t>);</a:t>
            </a:r>
            <a:endParaRPr sz="15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500">
                <a:solidFill>
                  <a:srgbClr val="D6DEEB"/>
                </a:solidFill>
                <a:latin typeface="Courier New"/>
                <a:ea typeface="Courier New"/>
                <a:cs typeface="Courier New"/>
                <a:sym typeface="Courier New"/>
              </a:rPr>
              <a:t>button</a:t>
            </a:r>
            <a:r>
              <a:rPr i="1" lang="es-419" sz="1500">
                <a:solidFill>
                  <a:srgbClr val="C792EA"/>
                </a:solidFill>
                <a:latin typeface="Courier New"/>
                <a:ea typeface="Courier New"/>
                <a:cs typeface="Courier New"/>
                <a:sym typeface="Courier New"/>
              </a:rPr>
              <a:t>.</a:t>
            </a:r>
            <a:r>
              <a:rPr i="1" lang="es-419" sz="1500">
                <a:solidFill>
                  <a:srgbClr val="82AAFF"/>
                </a:solidFill>
                <a:latin typeface="Courier New"/>
                <a:ea typeface="Courier New"/>
                <a:cs typeface="Courier New"/>
                <a:sym typeface="Courier New"/>
              </a:rPr>
              <a:t>addEventListener</a:t>
            </a:r>
            <a:r>
              <a:rPr lang="es-419" sz="1500">
                <a:solidFill>
                  <a:srgbClr val="D6DEEB"/>
                </a:solidFill>
                <a:latin typeface="Courier New"/>
                <a:ea typeface="Courier New"/>
                <a:cs typeface="Courier New"/>
                <a:sym typeface="Courier New"/>
              </a:rPr>
              <a:t>(</a:t>
            </a:r>
            <a:r>
              <a:rPr lang="es-419" sz="1500">
                <a:solidFill>
                  <a:srgbClr val="D9F5DD"/>
                </a:solidFill>
                <a:latin typeface="Courier New"/>
                <a:ea typeface="Courier New"/>
                <a:cs typeface="Courier New"/>
                <a:sym typeface="Courier New"/>
              </a:rPr>
              <a:t>'</a:t>
            </a:r>
            <a:r>
              <a:rPr lang="es-419" sz="1500">
                <a:solidFill>
                  <a:srgbClr val="ECC48D"/>
                </a:solidFill>
                <a:latin typeface="Courier New"/>
                <a:ea typeface="Courier New"/>
                <a:cs typeface="Courier New"/>
                <a:sym typeface="Courier New"/>
              </a:rPr>
              <a:t>click</a:t>
            </a:r>
            <a:r>
              <a:rPr lang="es-419" sz="1500">
                <a:solidFill>
                  <a:srgbClr val="D9F5DD"/>
                </a:solidFill>
                <a:latin typeface="Courier New"/>
                <a:ea typeface="Courier New"/>
                <a:cs typeface="Courier New"/>
                <a:sym typeface="Courier New"/>
              </a:rPr>
              <a:t>'</a:t>
            </a:r>
            <a:r>
              <a:rPr lang="es-419" sz="1500">
                <a:solidFill>
                  <a:srgbClr val="D6DEEB"/>
                </a:solidFill>
                <a:latin typeface="Courier New"/>
                <a:ea typeface="Courier New"/>
                <a:cs typeface="Courier New"/>
                <a:sym typeface="Courier New"/>
              </a:rPr>
              <a:t>, </a:t>
            </a:r>
            <a:r>
              <a:rPr lang="es-419" sz="1500">
                <a:solidFill>
                  <a:srgbClr val="D9F5DD"/>
                </a:solidFill>
                <a:latin typeface="Courier New"/>
                <a:ea typeface="Courier New"/>
                <a:cs typeface="Courier New"/>
                <a:sym typeface="Courier New"/>
              </a:rPr>
              <a:t>()</a:t>
            </a:r>
            <a:r>
              <a:rPr lang="es-419" sz="1500">
                <a:solidFill>
                  <a:srgbClr val="D6DEEB"/>
                </a:solidFill>
                <a:latin typeface="Courier New"/>
                <a:ea typeface="Courier New"/>
                <a:cs typeface="Courier New"/>
                <a:sym typeface="Courier New"/>
              </a:rPr>
              <a:t> </a:t>
            </a:r>
            <a:r>
              <a:rPr lang="es-419" sz="1500">
                <a:solidFill>
                  <a:srgbClr val="C792EA"/>
                </a:solidFill>
                <a:latin typeface="Courier New"/>
                <a:ea typeface="Courier New"/>
                <a:cs typeface="Courier New"/>
                <a:sym typeface="Courier New"/>
              </a:rPr>
              <a:t>=&gt;</a:t>
            </a:r>
            <a:r>
              <a:rPr lang="es-419" sz="1500">
                <a:solidFill>
                  <a:srgbClr val="D6DEEB"/>
                </a:solidFill>
                <a:latin typeface="Courier New"/>
                <a:ea typeface="Courier New"/>
                <a:cs typeface="Courier New"/>
                <a:sym typeface="Courier New"/>
              </a:rPr>
              <a:t> console</a:t>
            </a:r>
            <a:r>
              <a:rPr i="1" lang="es-419" sz="1500">
                <a:solidFill>
                  <a:srgbClr val="C792EA"/>
                </a:solidFill>
                <a:latin typeface="Courier New"/>
                <a:ea typeface="Courier New"/>
                <a:cs typeface="Courier New"/>
                <a:sym typeface="Courier New"/>
              </a:rPr>
              <a:t>.</a:t>
            </a:r>
            <a:r>
              <a:rPr i="1" lang="es-419" sz="1500">
                <a:solidFill>
                  <a:srgbClr val="82AAFF"/>
                </a:solidFill>
                <a:latin typeface="Courier New"/>
                <a:ea typeface="Courier New"/>
                <a:cs typeface="Courier New"/>
                <a:sym typeface="Courier New"/>
              </a:rPr>
              <a:t>log</a:t>
            </a:r>
            <a:r>
              <a:rPr lang="es-419" sz="1500">
                <a:solidFill>
                  <a:srgbClr val="D6DEEB"/>
                </a:solidFill>
                <a:latin typeface="Courier New"/>
                <a:ea typeface="Courier New"/>
                <a:cs typeface="Courier New"/>
                <a:sym typeface="Courier New"/>
              </a:rPr>
              <a:t>(</a:t>
            </a:r>
            <a:r>
              <a:rPr lang="es-419" sz="1500">
                <a:solidFill>
                  <a:srgbClr val="D9F5DD"/>
                </a:solidFill>
                <a:latin typeface="Courier New"/>
                <a:ea typeface="Courier New"/>
                <a:cs typeface="Courier New"/>
                <a:sym typeface="Courier New"/>
              </a:rPr>
              <a:t>'</a:t>
            </a:r>
            <a:r>
              <a:rPr lang="es-419" sz="1500">
                <a:solidFill>
                  <a:srgbClr val="ECC48D"/>
                </a:solidFill>
                <a:latin typeface="Courier New"/>
                <a:ea typeface="Courier New"/>
                <a:cs typeface="Courier New"/>
                <a:sym typeface="Courier New"/>
              </a:rPr>
              <a:t>Clicked!</a:t>
            </a:r>
            <a:r>
              <a:rPr lang="es-419" sz="1500">
                <a:solidFill>
                  <a:srgbClr val="D9F5DD"/>
                </a:solidFill>
                <a:latin typeface="Courier New"/>
                <a:ea typeface="Courier New"/>
                <a:cs typeface="Courier New"/>
                <a:sym typeface="Courier New"/>
              </a:rPr>
              <a:t>'</a:t>
            </a:r>
            <a:r>
              <a:rPr lang="es-419" sz="1500">
                <a:solidFill>
                  <a:srgbClr val="D6DEEB"/>
                </a:solidFill>
                <a:latin typeface="Courier New"/>
                <a:ea typeface="Courier New"/>
                <a:cs typeface="Courier New"/>
                <a:sym typeface="Courier New"/>
              </a:rPr>
              <a:t>));</a:t>
            </a:r>
            <a:endParaRPr sz="1500">
              <a:solidFill>
                <a:srgbClr val="D6DEEB"/>
              </a:solidFill>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900">
              <a:solidFill>
                <a:srgbClr val="D73A49"/>
              </a:solidFill>
              <a:latin typeface="Courier New"/>
              <a:ea typeface="Courier New"/>
              <a:cs typeface="Courier New"/>
              <a:sym typeface="Courier New"/>
            </a:endParaRPr>
          </a:p>
        </p:txBody>
      </p:sp>
      <p:sp>
        <p:nvSpPr>
          <p:cNvPr id="379" name="Google Shape;379;p57"/>
          <p:cNvSpPr txBox="1"/>
          <p:nvPr/>
        </p:nvSpPr>
        <p:spPr>
          <a:xfrm>
            <a:off x="538275" y="1670400"/>
            <a:ext cx="1497300" cy="47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1650">
                <a:latin typeface="DM Sans"/>
                <a:ea typeface="DM Sans"/>
                <a:cs typeface="DM Sans"/>
                <a:sym typeface="DM Sans"/>
              </a:rPr>
              <a:t>Comparativa</a:t>
            </a:r>
            <a:endParaRPr b="1" sz="16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a:p>
            <a:pPr indent="0" lvl="0" marL="0" rtl="0" algn="l">
              <a:lnSpc>
                <a:spcPct val="115000"/>
              </a:lnSpc>
              <a:spcBef>
                <a:spcPts val="1000"/>
              </a:spcBef>
              <a:spcAft>
                <a:spcPts val="1000"/>
              </a:spcAft>
              <a:buNone/>
            </a:pPr>
            <a:r>
              <a:t/>
            </a:r>
            <a:endParaRPr sz="1350">
              <a:latin typeface="DM Sans"/>
              <a:ea typeface="DM Sans"/>
              <a:cs typeface="DM Sans"/>
              <a:sym typeface="DM Sans"/>
            </a:endParaRPr>
          </a:p>
        </p:txBody>
      </p:sp>
      <p:pic>
        <p:nvPicPr>
          <p:cNvPr id="380" name="Google Shape;380;p57"/>
          <p:cNvPicPr preferRelativeResize="0"/>
          <p:nvPr/>
        </p:nvPicPr>
        <p:blipFill>
          <a:blip r:embed="rId4">
            <a:alphaModFix/>
          </a:blip>
          <a:stretch>
            <a:fillRect/>
          </a:stretch>
        </p:blipFill>
        <p:spPr>
          <a:xfrm>
            <a:off x="7768800" y="467575"/>
            <a:ext cx="900000" cy="900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pSp>
        <p:nvGrpSpPr>
          <p:cNvPr id="385" name="Google Shape;385;p58"/>
          <p:cNvGrpSpPr/>
          <p:nvPr/>
        </p:nvGrpSpPr>
        <p:grpSpPr>
          <a:xfrm>
            <a:off x="475198" y="467571"/>
            <a:ext cx="514422" cy="514422"/>
            <a:chOff x="473351" y="619523"/>
            <a:chExt cx="738900" cy="738900"/>
          </a:xfrm>
        </p:grpSpPr>
        <p:sp>
          <p:nvSpPr>
            <p:cNvPr id="386" name="Google Shape;386;p5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5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88" name="Google Shape;388;p58"/>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389" name="Google Shape;389;p58"/>
          <p:cNvSpPr txBox="1"/>
          <p:nvPr/>
        </p:nvSpPr>
        <p:spPr>
          <a:xfrm>
            <a:off x="475200" y="2494000"/>
            <a:ext cx="3432000" cy="43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Ahora con </a:t>
            </a:r>
            <a:r>
              <a:rPr b="1" lang="es-419" sz="1350">
                <a:latin typeface="DM Sans"/>
                <a:ea typeface="DM Sans"/>
                <a:cs typeface="DM Sans"/>
                <a:sym typeface="DM Sans"/>
              </a:rPr>
              <a:t>RxJS</a:t>
            </a:r>
            <a:r>
              <a:rPr lang="es-419" sz="1350">
                <a:latin typeface="DM Sans"/>
                <a:ea typeface="DM Sans"/>
                <a:cs typeface="DM Sans"/>
                <a:sym typeface="DM Sans"/>
              </a:rPr>
              <a:t> vamos a hacer esto 👇</a:t>
            </a:r>
            <a:endParaRPr sz="13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lnSpc>
                <a:spcPct val="115000"/>
              </a:lnSpc>
              <a:spcBef>
                <a:spcPts val="1000"/>
              </a:spcBef>
              <a:spcAft>
                <a:spcPts val="1000"/>
              </a:spcAft>
              <a:buNone/>
            </a:pPr>
            <a:r>
              <a:t/>
            </a:r>
            <a:endParaRPr sz="1800">
              <a:solidFill>
                <a:srgbClr val="000000"/>
              </a:solidFill>
              <a:highlight>
                <a:srgbClr val="FFFFFF"/>
              </a:highlight>
              <a:latin typeface="Helvetica Neue Light"/>
              <a:ea typeface="Helvetica Neue Light"/>
              <a:cs typeface="Helvetica Neue Light"/>
              <a:sym typeface="Helvetica Neue Light"/>
            </a:endParaRPr>
          </a:p>
        </p:txBody>
      </p:sp>
      <p:sp>
        <p:nvSpPr>
          <p:cNvPr id="390" name="Google Shape;390;p58"/>
          <p:cNvSpPr txBox="1"/>
          <p:nvPr/>
        </p:nvSpPr>
        <p:spPr>
          <a:xfrm>
            <a:off x="475200" y="3127800"/>
            <a:ext cx="5951400" cy="1317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s-419" sz="1500">
                <a:solidFill>
                  <a:srgbClr val="C792EA"/>
                </a:solidFill>
                <a:latin typeface="Courier New"/>
                <a:ea typeface="Courier New"/>
                <a:cs typeface="Courier New"/>
                <a:sym typeface="Courier New"/>
              </a:rPr>
              <a:t>let</a:t>
            </a:r>
            <a:r>
              <a:rPr i="1" lang="es-419" sz="1500">
                <a:solidFill>
                  <a:srgbClr val="C792EA"/>
                </a:solidFill>
                <a:latin typeface="Courier New"/>
                <a:ea typeface="Courier New"/>
                <a:cs typeface="Courier New"/>
                <a:sym typeface="Courier New"/>
              </a:rPr>
              <a:t> </a:t>
            </a:r>
            <a:r>
              <a:rPr i="1" lang="es-419" sz="1500">
                <a:solidFill>
                  <a:srgbClr val="D6DEEB"/>
                </a:solidFill>
                <a:latin typeface="Courier New"/>
                <a:ea typeface="Courier New"/>
                <a:cs typeface="Courier New"/>
                <a:sym typeface="Courier New"/>
              </a:rPr>
              <a:t>button</a:t>
            </a:r>
            <a:r>
              <a:rPr i="1" lang="es-419" sz="1500">
                <a:solidFill>
                  <a:srgbClr val="C792EA"/>
                </a:solidFill>
                <a:latin typeface="Courier New"/>
                <a:ea typeface="Courier New"/>
                <a:cs typeface="Courier New"/>
                <a:sym typeface="Courier New"/>
              </a:rPr>
              <a:t> </a:t>
            </a:r>
            <a:r>
              <a:rPr lang="es-419" sz="1500">
                <a:solidFill>
                  <a:srgbClr val="C792EA"/>
                </a:solidFill>
                <a:latin typeface="Courier New"/>
                <a:ea typeface="Courier New"/>
                <a:cs typeface="Courier New"/>
                <a:sym typeface="Courier New"/>
              </a:rPr>
              <a:t>=</a:t>
            </a:r>
            <a:r>
              <a:rPr i="1" lang="es-419" sz="1500">
                <a:solidFill>
                  <a:srgbClr val="C792EA"/>
                </a:solidFill>
                <a:latin typeface="Courier New"/>
                <a:ea typeface="Courier New"/>
                <a:cs typeface="Courier New"/>
                <a:sym typeface="Courier New"/>
              </a:rPr>
              <a:t> </a:t>
            </a:r>
            <a:r>
              <a:rPr i="1" lang="es-419" sz="1500">
                <a:solidFill>
                  <a:srgbClr val="D6DEEB"/>
                </a:solidFill>
                <a:latin typeface="Courier New"/>
                <a:ea typeface="Courier New"/>
                <a:cs typeface="Courier New"/>
                <a:sym typeface="Courier New"/>
              </a:rPr>
              <a:t>document</a:t>
            </a:r>
            <a:r>
              <a:rPr i="1" lang="es-419" sz="1500">
                <a:solidFill>
                  <a:srgbClr val="C792EA"/>
                </a:solidFill>
                <a:latin typeface="Courier New"/>
                <a:ea typeface="Courier New"/>
                <a:cs typeface="Courier New"/>
                <a:sym typeface="Courier New"/>
              </a:rPr>
              <a:t>.</a:t>
            </a:r>
            <a:r>
              <a:rPr i="1" lang="es-419" sz="1500">
                <a:solidFill>
                  <a:srgbClr val="82AAFF"/>
                </a:solidFill>
                <a:latin typeface="Courier New"/>
                <a:ea typeface="Courier New"/>
                <a:cs typeface="Courier New"/>
                <a:sym typeface="Courier New"/>
              </a:rPr>
              <a:t>querySelector</a:t>
            </a:r>
            <a:r>
              <a:rPr lang="es-419" sz="1500">
                <a:solidFill>
                  <a:srgbClr val="D6DEEB"/>
                </a:solidFill>
                <a:latin typeface="Courier New"/>
                <a:ea typeface="Courier New"/>
                <a:cs typeface="Courier New"/>
                <a:sym typeface="Courier New"/>
              </a:rPr>
              <a:t>(</a:t>
            </a:r>
            <a:r>
              <a:rPr lang="es-419" sz="1500">
                <a:solidFill>
                  <a:srgbClr val="D9F5DD"/>
                </a:solidFill>
                <a:latin typeface="Courier New"/>
                <a:ea typeface="Courier New"/>
                <a:cs typeface="Courier New"/>
                <a:sym typeface="Courier New"/>
              </a:rPr>
              <a:t>'</a:t>
            </a:r>
            <a:r>
              <a:rPr lang="es-419" sz="1500">
                <a:solidFill>
                  <a:srgbClr val="ECC48D"/>
                </a:solidFill>
                <a:latin typeface="Courier New"/>
                <a:ea typeface="Courier New"/>
                <a:cs typeface="Courier New"/>
                <a:sym typeface="Courier New"/>
              </a:rPr>
              <a:t>button</a:t>
            </a:r>
            <a:r>
              <a:rPr lang="es-419" sz="1500">
                <a:solidFill>
                  <a:srgbClr val="D9F5DD"/>
                </a:solidFill>
                <a:latin typeface="Courier New"/>
                <a:ea typeface="Courier New"/>
                <a:cs typeface="Courier New"/>
                <a:sym typeface="Courier New"/>
              </a:rPr>
              <a:t>'</a:t>
            </a:r>
            <a:r>
              <a:rPr lang="es-419" sz="1500">
                <a:solidFill>
                  <a:srgbClr val="D6DEEB"/>
                </a:solidFill>
                <a:latin typeface="Courier New"/>
                <a:ea typeface="Courier New"/>
                <a:cs typeface="Courier New"/>
                <a:sym typeface="Courier New"/>
              </a:rPr>
              <a:t>);</a:t>
            </a:r>
            <a:endParaRPr sz="15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500">
                <a:solidFill>
                  <a:srgbClr val="D6DEEB"/>
                </a:solidFill>
                <a:latin typeface="Courier New"/>
                <a:ea typeface="Courier New"/>
                <a:cs typeface="Courier New"/>
                <a:sym typeface="Courier New"/>
              </a:rPr>
              <a:t>button</a:t>
            </a:r>
            <a:r>
              <a:rPr i="1" lang="es-419" sz="1500">
                <a:solidFill>
                  <a:srgbClr val="C792EA"/>
                </a:solidFill>
                <a:latin typeface="Courier New"/>
                <a:ea typeface="Courier New"/>
                <a:cs typeface="Courier New"/>
                <a:sym typeface="Courier New"/>
              </a:rPr>
              <a:t>.</a:t>
            </a:r>
            <a:r>
              <a:rPr i="1" lang="es-419" sz="1500">
                <a:solidFill>
                  <a:srgbClr val="82AAFF"/>
                </a:solidFill>
                <a:latin typeface="Courier New"/>
                <a:ea typeface="Courier New"/>
                <a:cs typeface="Courier New"/>
                <a:sym typeface="Courier New"/>
              </a:rPr>
              <a:t>addEventListener</a:t>
            </a:r>
            <a:r>
              <a:rPr lang="es-419" sz="1500">
                <a:solidFill>
                  <a:srgbClr val="D6DEEB"/>
                </a:solidFill>
                <a:latin typeface="Courier New"/>
                <a:ea typeface="Courier New"/>
                <a:cs typeface="Courier New"/>
                <a:sym typeface="Courier New"/>
              </a:rPr>
              <a:t>(</a:t>
            </a:r>
            <a:r>
              <a:rPr lang="es-419" sz="1500">
                <a:solidFill>
                  <a:srgbClr val="D9F5DD"/>
                </a:solidFill>
                <a:latin typeface="Courier New"/>
                <a:ea typeface="Courier New"/>
                <a:cs typeface="Courier New"/>
                <a:sym typeface="Courier New"/>
              </a:rPr>
              <a:t>'</a:t>
            </a:r>
            <a:r>
              <a:rPr lang="es-419" sz="1500">
                <a:solidFill>
                  <a:srgbClr val="ECC48D"/>
                </a:solidFill>
                <a:latin typeface="Courier New"/>
                <a:ea typeface="Courier New"/>
                <a:cs typeface="Courier New"/>
                <a:sym typeface="Courier New"/>
              </a:rPr>
              <a:t>click</a:t>
            </a:r>
            <a:r>
              <a:rPr lang="es-419" sz="1500">
                <a:solidFill>
                  <a:srgbClr val="D9F5DD"/>
                </a:solidFill>
                <a:latin typeface="Courier New"/>
                <a:ea typeface="Courier New"/>
                <a:cs typeface="Courier New"/>
                <a:sym typeface="Courier New"/>
              </a:rPr>
              <a:t>'</a:t>
            </a:r>
            <a:r>
              <a:rPr lang="es-419" sz="1500">
                <a:solidFill>
                  <a:srgbClr val="D6DEEB"/>
                </a:solidFill>
                <a:latin typeface="Courier New"/>
                <a:ea typeface="Courier New"/>
                <a:cs typeface="Courier New"/>
                <a:sym typeface="Courier New"/>
              </a:rPr>
              <a:t>, </a:t>
            </a:r>
            <a:r>
              <a:rPr lang="es-419" sz="1500">
                <a:solidFill>
                  <a:srgbClr val="D9F5DD"/>
                </a:solidFill>
                <a:latin typeface="Courier New"/>
                <a:ea typeface="Courier New"/>
                <a:cs typeface="Courier New"/>
                <a:sym typeface="Courier New"/>
              </a:rPr>
              <a:t>()</a:t>
            </a:r>
            <a:r>
              <a:rPr lang="es-419" sz="1500">
                <a:solidFill>
                  <a:srgbClr val="D6DEEB"/>
                </a:solidFill>
                <a:latin typeface="Courier New"/>
                <a:ea typeface="Courier New"/>
                <a:cs typeface="Courier New"/>
                <a:sym typeface="Courier New"/>
              </a:rPr>
              <a:t> </a:t>
            </a:r>
            <a:r>
              <a:rPr lang="es-419" sz="1500">
                <a:solidFill>
                  <a:srgbClr val="C792EA"/>
                </a:solidFill>
                <a:latin typeface="Courier New"/>
                <a:ea typeface="Courier New"/>
                <a:cs typeface="Courier New"/>
                <a:sym typeface="Courier New"/>
              </a:rPr>
              <a:t>=&gt;</a:t>
            </a:r>
            <a:r>
              <a:rPr lang="es-419" sz="1500">
                <a:solidFill>
                  <a:srgbClr val="D6DEEB"/>
                </a:solidFill>
                <a:latin typeface="Courier New"/>
                <a:ea typeface="Courier New"/>
                <a:cs typeface="Courier New"/>
                <a:sym typeface="Courier New"/>
              </a:rPr>
              <a:t> console</a:t>
            </a:r>
            <a:r>
              <a:rPr i="1" lang="es-419" sz="1500">
                <a:solidFill>
                  <a:srgbClr val="C792EA"/>
                </a:solidFill>
                <a:latin typeface="Courier New"/>
                <a:ea typeface="Courier New"/>
                <a:cs typeface="Courier New"/>
                <a:sym typeface="Courier New"/>
              </a:rPr>
              <a:t>.</a:t>
            </a:r>
            <a:r>
              <a:rPr i="1" lang="es-419" sz="1500">
                <a:solidFill>
                  <a:srgbClr val="82AAFF"/>
                </a:solidFill>
                <a:latin typeface="Courier New"/>
                <a:ea typeface="Courier New"/>
                <a:cs typeface="Courier New"/>
                <a:sym typeface="Courier New"/>
              </a:rPr>
              <a:t>log</a:t>
            </a:r>
            <a:r>
              <a:rPr lang="es-419" sz="1500">
                <a:solidFill>
                  <a:srgbClr val="D6DEEB"/>
                </a:solidFill>
                <a:latin typeface="Courier New"/>
                <a:ea typeface="Courier New"/>
                <a:cs typeface="Courier New"/>
                <a:sym typeface="Courier New"/>
              </a:rPr>
              <a:t>(</a:t>
            </a:r>
            <a:r>
              <a:rPr lang="es-419" sz="1500">
                <a:solidFill>
                  <a:srgbClr val="D9F5DD"/>
                </a:solidFill>
                <a:latin typeface="Courier New"/>
                <a:ea typeface="Courier New"/>
                <a:cs typeface="Courier New"/>
                <a:sym typeface="Courier New"/>
              </a:rPr>
              <a:t>'</a:t>
            </a:r>
            <a:r>
              <a:rPr lang="es-419" sz="1500">
                <a:solidFill>
                  <a:srgbClr val="ECC48D"/>
                </a:solidFill>
                <a:latin typeface="Courier New"/>
                <a:ea typeface="Courier New"/>
                <a:cs typeface="Courier New"/>
                <a:sym typeface="Courier New"/>
              </a:rPr>
              <a:t>Clicked!</a:t>
            </a:r>
            <a:r>
              <a:rPr lang="es-419" sz="1500">
                <a:solidFill>
                  <a:srgbClr val="D9F5DD"/>
                </a:solidFill>
                <a:latin typeface="Courier New"/>
                <a:ea typeface="Courier New"/>
                <a:cs typeface="Courier New"/>
                <a:sym typeface="Courier New"/>
              </a:rPr>
              <a:t>'</a:t>
            </a:r>
            <a:r>
              <a:rPr lang="es-419" sz="1500">
                <a:solidFill>
                  <a:srgbClr val="D6DEEB"/>
                </a:solidFill>
                <a:latin typeface="Courier New"/>
                <a:ea typeface="Courier New"/>
                <a:cs typeface="Courier New"/>
                <a:sym typeface="Courier New"/>
              </a:rPr>
              <a:t>));</a:t>
            </a:r>
            <a:endParaRPr sz="1500">
              <a:solidFill>
                <a:srgbClr val="D6DEEB"/>
              </a:solidFill>
              <a:latin typeface="Courier New"/>
              <a:ea typeface="Courier New"/>
              <a:cs typeface="Courier New"/>
              <a:sym typeface="Courier New"/>
            </a:endParaRPr>
          </a:p>
          <a:p>
            <a:pPr indent="0" lvl="0" marL="0" rtl="0" algn="l">
              <a:lnSpc>
                <a:spcPct val="166666"/>
              </a:lnSpc>
              <a:spcBef>
                <a:spcPts val="0"/>
              </a:spcBef>
              <a:spcAft>
                <a:spcPts val="0"/>
              </a:spcAft>
              <a:buNone/>
            </a:pPr>
            <a:r>
              <a:t/>
            </a:r>
            <a:endParaRPr sz="900">
              <a:solidFill>
                <a:srgbClr val="D73A49"/>
              </a:solidFill>
              <a:latin typeface="Courier New"/>
              <a:ea typeface="Courier New"/>
              <a:cs typeface="Courier New"/>
              <a:sym typeface="Courier New"/>
            </a:endParaRPr>
          </a:p>
        </p:txBody>
      </p:sp>
      <p:pic>
        <p:nvPicPr>
          <p:cNvPr id="391" name="Google Shape;391;p58"/>
          <p:cNvPicPr preferRelativeResize="0"/>
          <p:nvPr/>
        </p:nvPicPr>
        <p:blipFill>
          <a:blip r:embed="rId4">
            <a:alphaModFix/>
          </a:blip>
          <a:stretch>
            <a:fillRect/>
          </a:stretch>
        </p:blipFill>
        <p:spPr>
          <a:xfrm>
            <a:off x="7768800" y="467575"/>
            <a:ext cx="900000" cy="900000"/>
          </a:xfrm>
          <a:prstGeom prst="rect">
            <a:avLst/>
          </a:prstGeom>
          <a:noFill/>
          <a:ln>
            <a:noFill/>
          </a:ln>
        </p:spPr>
      </p:pic>
      <p:sp>
        <p:nvSpPr>
          <p:cNvPr id="392" name="Google Shape;392;p58"/>
          <p:cNvSpPr txBox="1"/>
          <p:nvPr/>
        </p:nvSpPr>
        <p:spPr>
          <a:xfrm>
            <a:off x="468000" y="1080000"/>
            <a:ext cx="25434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700">
                <a:solidFill>
                  <a:schemeClr val="dk1"/>
                </a:solidFill>
                <a:latin typeface="DM Sans"/>
                <a:ea typeface="DM Sans"/>
                <a:cs typeface="DM Sans"/>
                <a:sym typeface="DM Sans"/>
              </a:rPr>
              <a:t>JS &amp; RxJS</a:t>
            </a:r>
            <a:endParaRPr b="1" sz="3700">
              <a:solidFill>
                <a:schemeClr val="dk1"/>
              </a:solidFill>
              <a:latin typeface="DM Sans"/>
              <a:ea typeface="DM Sans"/>
              <a:cs typeface="DM Sans"/>
              <a:sym typeface="DM Sans"/>
            </a:endParaRPr>
          </a:p>
        </p:txBody>
      </p:sp>
      <p:sp>
        <p:nvSpPr>
          <p:cNvPr id="393" name="Google Shape;393;p58"/>
          <p:cNvSpPr txBox="1"/>
          <p:nvPr/>
        </p:nvSpPr>
        <p:spPr>
          <a:xfrm>
            <a:off x="538275" y="1670400"/>
            <a:ext cx="1497300" cy="47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1650">
                <a:latin typeface="DM Sans"/>
                <a:ea typeface="DM Sans"/>
                <a:cs typeface="DM Sans"/>
                <a:sym typeface="DM Sans"/>
              </a:rPr>
              <a:t>Comparativa</a:t>
            </a:r>
            <a:endParaRPr b="1" sz="16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a:p>
            <a:pPr indent="0" lvl="0" marL="0" rtl="0" algn="l">
              <a:lnSpc>
                <a:spcPct val="115000"/>
              </a:lnSpc>
              <a:spcBef>
                <a:spcPts val="1000"/>
              </a:spcBef>
              <a:spcAft>
                <a:spcPts val="1000"/>
              </a:spcAft>
              <a:buNone/>
            </a:pPr>
            <a:r>
              <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99" name="Google Shape;399;p59"/>
          <p:cNvSpPr txBox="1"/>
          <p:nvPr/>
        </p:nvSpPr>
        <p:spPr>
          <a:xfrm>
            <a:off x="473350" y="1626100"/>
            <a:ext cx="7721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Veremos en los siguientes ejemplos qué se entiende por </a:t>
            </a:r>
            <a:r>
              <a:rPr b="1" lang="es-419" sz="2500">
                <a:solidFill>
                  <a:srgbClr val="B7B7B7"/>
                </a:solidFill>
                <a:latin typeface="DM Sans"/>
                <a:ea typeface="DM Sans"/>
                <a:cs typeface="DM Sans"/>
                <a:sym typeface="DM Sans"/>
              </a:rPr>
              <a:t>funciones puras, funciones impuras y funciones generadoras</a:t>
            </a:r>
            <a:r>
              <a:rPr lang="es-419" sz="2500">
                <a:solidFill>
                  <a:srgbClr val="B7B7B7"/>
                </a:solidFill>
                <a:latin typeface="DM Sans"/>
                <a:ea typeface="DM Sans"/>
                <a:cs typeface="DM Sans"/>
                <a:sym typeface="DM Sans"/>
              </a:rPr>
              <a:t> 🚀.</a:t>
            </a:r>
            <a:r>
              <a:rPr lang="es-419" sz="2500">
                <a:solidFill>
                  <a:srgbClr val="B7B7B7"/>
                </a:solidFill>
                <a:latin typeface="DM Sans"/>
                <a:ea typeface="DM Sans"/>
                <a:cs typeface="DM Sans"/>
                <a:sym typeface="DM Sans"/>
              </a:rPr>
              <a:t>.</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400" name="Google Shape;400;p59"/>
          <p:cNvGrpSpPr/>
          <p:nvPr/>
        </p:nvGrpSpPr>
        <p:grpSpPr>
          <a:xfrm>
            <a:off x="473351" y="619523"/>
            <a:ext cx="738900" cy="738900"/>
            <a:chOff x="473351" y="619523"/>
            <a:chExt cx="738900" cy="738900"/>
          </a:xfrm>
        </p:grpSpPr>
        <p:sp>
          <p:nvSpPr>
            <p:cNvPr id="401" name="Google Shape;401;p5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5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60"/>
          <p:cNvGrpSpPr/>
          <p:nvPr/>
        </p:nvGrpSpPr>
        <p:grpSpPr>
          <a:xfrm>
            <a:off x="475198" y="467571"/>
            <a:ext cx="514422" cy="514422"/>
            <a:chOff x="473351" y="619523"/>
            <a:chExt cx="738900" cy="738900"/>
          </a:xfrm>
        </p:grpSpPr>
        <p:sp>
          <p:nvSpPr>
            <p:cNvPr id="408" name="Google Shape;408;p6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6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10" name="Google Shape;410;p60"/>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411" name="Google Shape;411;p60"/>
          <p:cNvSpPr txBox="1"/>
          <p:nvPr/>
        </p:nvSpPr>
        <p:spPr>
          <a:xfrm>
            <a:off x="475200" y="900000"/>
            <a:ext cx="4908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 impuras</a:t>
            </a:r>
            <a:endParaRPr b="1" sz="4000">
              <a:solidFill>
                <a:schemeClr val="dk1"/>
              </a:solidFill>
              <a:latin typeface="DM Sans"/>
              <a:ea typeface="DM Sans"/>
              <a:cs typeface="DM Sans"/>
              <a:sym typeface="DM Sans"/>
            </a:endParaRPr>
          </a:p>
        </p:txBody>
      </p:sp>
      <p:sp>
        <p:nvSpPr>
          <p:cNvPr id="412" name="Google Shape;412;p60"/>
          <p:cNvSpPr txBox="1"/>
          <p:nvPr/>
        </p:nvSpPr>
        <p:spPr>
          <a:xfrm>
            <a:off x="475200" y="1717200"/>
            <a:ext cx="5082300" cy="62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Veamos un ejemplo de función impura. Aquí podríamos hacer un contador de “clicks”, continuando con el ejercicio anterior:</a:t>
            </a:r>
            <a:endParaRPr sz="13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lnSpc>
                <a:spcPct val="115000"/>
              </a:lnSpc>
              <a:spcBef>
                <a:spcPts val="1000"/>
              </a:spcBef>
              <a:spcAft>
                <a:spcPts val="1000"/>
              </a:spcAft>
              <a:buNone/>
            </a:pPr>
            <a:r>
              <a:t/>
            </a:r>
            <a:endParaRPr sz="1800">
              <a:solidFill>
                <a:srgbClr val="000000"/>
              </a:solidFill>
              <a:highlight>
                <a:srgbClr val="FFFFFF"/>
              </a:highlight>
              <a:latin typeface="Helvetica Neue Light"/>
              <a:ea typeface="Helvetica Neue Light"/>
              <a:cs typeface="Helvetica Neue Light"/>
              <a:sym typeface="Helvetica Neue Light"/>
            </a:endParaRPr>
          </a:p>
        </p:txBody>
      </p:sp>
      <p:sp>
        <p:nvSpPr>
          <p:cNvPr id="413" name="Google Shape;413;p60"/>
          <p:cNvSpPr txBox="1"/>
          <p:nvPr/>
        </p:nvSpPr>
        <p:spPr>
          <a:xfrm>
            <a:off x="541200" y="2415888"/>
            <a:ext cx="4950300" cy="13161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050">
                <a:solidFill>
                  <a:srgbClr val="C792EA"/>
                </a:solidFill>
                <a:latin typeface="Courier New"/>
                <a:ea typeface="Courier New"/>
                <a:cs typeface="Courier New"/>
                <a:sym typeface="Courier New"/>
              </a:rPr>
              <a:t>let</a:t>
            </a:r>
            <a:r>
              <a:rPr i="1" lang="es-419" sz="1050">
                <a:solidFill>
                  <a:srgbClr val="C792EA"/>
                </a:solidFill>
                <a:latin typeface="Courier New"/>
                <a:ea typeface="Courier New"/>
                <a:cs typeface="Courier New"/>
                <a:sym typeface="Courier New"/>
              </a:rPr>
              <a:t> </a:t>
            </a:r>
            <a:r>
              <a:rPr i="1" lang="es-419" sz="1050">
                <a:solidFill>
                  <a:srgbClr val="D6DEEB"/>
                </a:solidFill>
                <a:latin typeface="Courier New"/>
                <a:ea typeface="Courier New"/>
                <a:cs typeface="Courier New"/>
                <a:sym typeface="Courier New"/>
              </a:rPr>
              <a:t>count</a:t>
            </a:r>
            <a:r>
              <a:rPr i="1" lang="es-419" sz="1050">
                <a:solidFill>
                  <a:srgbClr val="C792EA"/>
                </a:solidFill>
                <a:latin typeface="Courier New"/>
                <a:ea typeface="Courier New"/>
                <a:cs typeface="Courier New"/>
                <a:sym typeface="Courier New"/>
              </a:rPr>
              <a:t> </a:t>
            </a:r>
            <a:r>
              <a:rPr lang="es-419" sz="1050">
                <a:solidFill>
                  <a:srgbClr val="C792EA"/>
                </a:solidFill>
                <a:latin typeface="Courier New"/>
                <a:ea typeface="Courier New"/>
                <a:cs typeface="Courier New"/>
                <a:sym typeface="Courier New"/>
              </a:rPr>
              <a:t>=</a:t>
            </a:r>
            <a:r>
              <a:rPr i="1" lang="es-419" sz="1050">
                <a:solidFill>
                  <a:srgbClr val="C792EA"/>
                </a:solidFill>
                <a:latin typeface="Courier New"/>
                <a:ea typeface="Courier New"/>
                <a:cs typeface="Courier New"/>
                <a:sym typeface="Courier New"/>
              </a:rPr>
              <a:t> </a:t>
            </a:r>
            <a:r>
              <a:rPr lang="es-419" sz="1050">
                <a:solidFill>
                  <a:srgbClr val="F78C6C"/>
                </a:solidFill>
                <a:latin typeface="Courier New"/>
                <a:ea typeface="Courier New"/>
                <a:cs typeface="Courier New"/>
                <a:sym typeface="Courier New"/>
              </a:rPr>
              <a:t>0</a:t>
            </a:r>
            <a:r>
              <a:rPr lang="es-419" sz="1050">
                <a:solidFill>
                  <a:srgbClr val="D6DEEB"/>
                </a:solidFill>
                <a:latin typeface="Courier New"/>
                <a:ea typeface="Courier New"/>
                <a:cs typeface="Courier New"/>
                <a:sym typeface="Courier New"/>
              </a:rPr>
              <a:t>;</a:t>
            </a:r>
            <a:endParaRPr sz="10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50">
                <a:solidFill>
                  <a:srgbClr val="C792EA"/>
                </a:solidFill>
                <a:latin typeface="Courier New"/>
                <a:ea typeface="Courier New"/>
                <a:cs typeface="Courier New"/>
                <a:sym typeface="Courier New"/>
              </a:rPr>
              <a:t>let</a:t>
            </a:r>
            <a:r>
              <a:rPr i="1" lang="es-419" sz="1050">
                <a:solidFill>
                  <a:srgbClr val="C792EA"/>
                </a:solidFill>
                <a:latin typeface="Courier New"/>
                <a:ea typeface="Courier New"/>
                <a:cs typeface="Courier New"/>
                <a:sym typeface="Courier New"/>
              </a:rPr>
              <a:t> </a:t>
            </a:r>
            <a:r>
              <a:rPr i="1" lang="es-419" sz="1050">
                <a:solidFill>
                  <a:srgbClr val="D6DEEB"/>
                </a:solidFill>
                <a:latin typeface="Courier New"/>
                <a:ea typeface="Courier New"/>
                <a:cs typeface="Courier New"/>
                <a:sym typeface="Courier New"/>
              </a:rPr>
              <a:t>btn</a:t>
            </a:r>
            <a:r>
              <a:rPr i="1" lang="es-419" sz="1050">
                <a:solidFill>
                  <a:srgbClr val="C792EA"/>
                </a:solidFill>
                <a:latin typeface="Courier New"/>
                <a:ea typeface="Courier New"/>
                <a:cs typeface="Courier New"/>
                <a:sym typeface="Courier New"/>
              </a:rPr>
              <a:t> </a:t>
            </a:r>
            <a:r>
              <a:rPr lang="es-419" sz="1050">
                <a:solidFill>
                  <a:srgbClr val="C792EA"/>
                </a:solidFill>
                <a:latin typeface="Courier New"/>
                <a:ea typeface="Courier New"/>
                <a:cs typeface="Courier New"/>
                <a:sym typeface="Courier New"/>
              </a:rPr>
              <a:t>=</a:t>
            </a:r>
            <a:r>
              <a:rPr i="1" lang="es-419" sz="1050">
                <a:solidFill>
                  <a:srgbClr val="C792EA"/>
                </a:solidFill>
                <a:latin typeface="Courier New"/>
                <a:ea typeface="Courier New"/>
                <a:cs typeface="Courier New"/>
                <a:sym typeface="Courier New"/>
              </a:rPr>
              <a:t> </a:t>
            </a:r>
            <a:r>
              <a:rPr i="1" lang="es-419" sz="1050">
                <a:solidFill>
                  <a:srgbClr val="D6DEEB"/>
                </a:solidFill>
                <a:latin typeface="Courier New"/>
                <a:ea typeface="Courier New"/>
                <a:cs typeface="Courier New"/>
                <a:sym typeface="Courier New"/>
              </a:rPr>
              <a:t>document</a:t>
            </a:r>
            <a:r>
              <a:rPr i="1" lang="es-419" sz="1050">
                <a:solidFill>
                  <a:srgbClr val="C792EA"/>
                </a:solidFill>
                <a:latin typeface="Courier New"/>
                <a:ea typeface="Courier New"/>
                <a:cs typeface="Courier New"/>
                <a:sym typeface="Courier New"/>
              </a:rPr>
              <a:t>.</a:t>
            </a:r>
            <a:r>
              <a:rPr i="1" lang="es-419" sz="1050">
                <a:solidFill>
                  <a:srgbClr val="82AAFF"/>
                </a:solidFill>
                <a:latin typeface="Courier New"/>
                <a:ea typeface="Courier New"/>
                <a:cs typeface="Courier New"/>
                <a:sym typeface="Courier New"/>
              </a:rPr>
              <a:t>getElementById</a:t>
            </a:r>
            <a:r>
              <a:rPr lang="es-419" sz="1050">
                <a:solidFill>
                  <a:srgbClr val="D6DEEB"/>
                </a:solidFill>
                <a:latin typeface="Courier New"/>
                <a:ea typeface="Courier New"/>
                <a:cs typeface="Courier New"/>
                <a:sym typeface="Courier New"/>
              </a:rPr>
              <a:t>(</a:t>
            </a:r>
            <a:r>
              <a:rPr lang="es-419" sz="1050">
                <a:solidFill>
                  <a:srgbClr val="D9F5DD"/>
                </a:solidFill>
                <a:latin typeface="Courier New"/>
                <a:ea typeface="Courier New"/>
                <a:cs typeface="Courier New"/>
                <a:sym typeface="Courier New"/>
              </a:rPr>
              <a:t>'</a:t>
            </a:r>
            <a:r>
              <a:rPr lang="es-419" sz="1050">
                <a:solidFill>
                  <a:srgbClr val="ECC48D"/>
                </a:solidFill>
                <a:latin typeface="Courier New"/>
                <a:ea typeface="Courier New"/>
                <a:cs typeface="Courier New"/>
                <a:sym typeface="Courier New"/>
              </a:rPr>
              <a:t>btn</a:t>
            </a:r>
            <a:r>
              <a:rPr lang="es-419" sz="1050">
                <a:solidFill>
                  <a:srgbClr val="D9F5DD"/>
                </a:solidFill>
                <a:latin typeface="Courier New"/>
                <a:ea typeface="Courier New"/>
                <a:cs typeface="Courier New"/>
                <a:sym typeface="Courier New"/>
              </a:rPr>
              <a:t>'</a:t>
            </a:r>
            <a:r>
              <a:rPr lang="es-419" sz="1050">
                <a:solidFill>
                  <a:srgbClr val="D6DEEB"/>
                </a:solidFill>
                <a:latin typeface="Courier New"/>
                <a:ea typeface="Courier New"/>
                <a:cs typeface="Courier New"/>
                <a:sym typeface="Courier New"/>
              </a:rPr>
              <a:t>);</a:t>
            </a:r>
            <a:endParaRPr sz="10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50">
                <a:solidFill>
                  <a:srgbClr val="D6DEEB"/>
                </a:solidFill>
                <a:latin typeface="Courier New"/>
                <a:ea typeface="Courier New"/>
                <a:cs typeface="Courier New"/>
                <a:sym typeface="Courier New"/>
              </a:rPr>
              <a:t>btn</a:t>
            </a:r>
            <a:r>
              <a:rPr i="1" lang="es-419" sz="1050">
                <a:solidFill>
                  <a:srgbClr val="C792EA"/>
                </a:solidFill>
                <a:latin typeface="Courier New"/>
                <a:ea typeface="Courier New"/>
                <a:cs typeface="Courier New"/>
                <a:sym typeface="Courier New"/>
              </a:rPr>
              <a:t>.</a:t>
            </a:r>
            <a:r>
              <a:rPr i="1" lang="es-419" sz="1050">
                <a:solidFill>
                  <a:srgbClr val="82AAFF"/>
                </a:solidFill>
                <a:latin typeface="Courier New"/>
                <a:ea typeface="Courier New"/>
                <a:cs typeface="Courier New"/>
                <a:sym typeface="Courier New"/>
              </a:rPr>
              <a:t>addEventListener</a:t>
            </a:r>
            <a:r>
              <a:rPr lang="es-419" sz="1050">
                <a:solidFill>
                  <a:srgbClr val="D6DEEB"/>
                </a:solidFill>
                <a:latin typeface="Courier New"/>
                <a:ea typeface="Courier New"/>
                <a:cs typeface="Courier New"/>
                <a:sym typeface="Courier New"/>
              </a:rPr>
              <a:t>(</a:t>
            </a:r>
            <a:r>
              <a:rPr lang="es-419" sz="1050">
                <a:solidFill>
                  <a:srgbClr val="D9F5DD"/>
                </a:solidFill>
                <a:latin typeface="Courier New"/>
                <a:ea typeface="Courier New"/>
                <a:cs typeface="Courier New"/>
                <a:sym typeface="Courier New"/>
              </a:rPr>
              <a:t>'</a:t>
            </a:r>
            <a:r>
              <a:rPr lang="es-419" sz="1050">
                <a:solidFill>
                  <a:srgbClr val="ECC48D"/>
                </a:solidFill>
                <a:latin typeface="Courier New"/>
                <a:ea typeface="Courier New"/>
                <a:cs typeface="Courier New"/>
                <a:sym typeface="Courier New"/>
              </a:rPr>
              <a:t>click</a:t>
            </a:r>
            <a:r>
              <a:rPr lang="es-419" sz="1050">
                <a:solidFill>
                  <a:srgbClr val="D9F5DD"/>
                </a:solidFill>
                <a:latin typeface="Courier New"/>
                <a:ea typeface="Courier New"/>
                <a:cs typeface="Courier New"/>
                <a:sym typeface="Courier New"/>
              </a:rPr>
              <a:t>'</a:t>
            </a:r>
            <a:r>
              <a:rPr lang="es-419" sz="1050">
                <a:solidFill>
                  <a:srgbClr val="D6DEEB"/>
                </a:solidFill>
                <a:latin typeface="Courier New"/>
                <a:ea typeface="Courier New"/>
                <a:cs typeface="Courier New"/>
                <a:sym typeface="Courier New"/>
              </a:rPr>
              <a:t>, </a:t>
            </a:r>
            <a:r>
              <a:rPr lang="es-419" sz="1050">
                <a:solidFill>
                  <a:srgbClr val="D9F5DD"/>
                </a:solidFill>
                <a:latin typeface="Courier New"/>
                <a:ea typeface="Courier New"/>
                <a:cs typeface="Courier New"/>
                <a:sym typeface="Courier New"/>
              </a:rPr>
              <a:t>()</a:t>
            </a:r>
            <a:r>
              <a:rPr lang="es-419" sz="1050">
                <a:solidFill>
                  <a:srgbClr val="D6DEEB"/>
                </a:solidFill>
                <a:latin typeface="Courier New"/>
                <a:ea typeface="Courier New"/>
                <a:cs typeface="Courier New"/>
                <a:sym typeface="Courier New"/>
              </a:rPr>
              <a:t> </a:t>
            </a:r>
            <a:r>
              <a:rPr lang="es-419" sz="1050">
                <a:solidFill>
                  <a:srgbClr val="C792EA"/>
                </a:solidFill>
                <a:latin typeface="Courier New"/>
                <a:ea typeface="Courier New"/>
                <a:cs typeface="Courier New"/>
                <a:sym typeface="Courier New"/>
              </a:rPr>
              <a:t>=&gt;</a:t>
            </a:r>
            <a:endParaRPr sz="105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50">
                <a:solidFill>
                  <a:srgbClr val="D6DEEB"/>
                </a:solidFill>
                <a:latin typeface="Courier New"/>
                <a:ea typeface="Courier New"/>
                <a:cs typeface="Courier New"/>
                <a:sym typeface="Courier New"/>
              </a:rPr>
              <a:t> console</a:t>
            </a:r>
            <a:r>
              <a:rPr i="1" lang="es-419" sz="1050">
                <a:solidFill>
                  <a:srgbClr val="C792EA"/>
                </a:solidFill>
                <a:latin typeface="Courier New"/>
                <a:ea typeface="Courier New"/>
                <a:cs typeface="Courier New"/>
                <a:sym typeface="Courier New"/>
              </a:rPr>
              <a:t>.</a:t>
            </a:r>
            <a:r>
              <a:rPr i="1" lang="es-419" sz="1050">
                <a:solidFill>
                  <a:srgbClr val="82AAFF"/>
                </a:solidFill>
                <a:latin typeface="Courier New"/>
                <a:ea typeface="Courier New"/>
                <a:cs typeface="Courier New"/>
                <a:sym typeface="Courier New"/>
              </a:rPr>
              <a:t>log</a:t>
            </a:r>
            <a:r>
              <a:rPr lang="es-419" sz="1050">
                <a:solidFill>
                  <a:srgbClr val="D6DEEB"/>
                </a:solidFill>
                <a:latin typeface="Courier New"/>
                <a:ea typeface="Courier New"/>
                <a:cs typeface="Courier New"/>
                <a:sym typeface="Courier New"/>
              </a:rPr>
              <a:t>(`</a:t>
            </a:r>
            <a:r>
              <a:rPr lang="es-419" sz="1050">
                <a:solidFill>
                  <a:srgbClr val="ECC48D"/>
                </a:solidFill>
                <a:latin typeface="Courier New"/>
                <a:ea typeface="Courier New"/>
                <a:cs typeface="Courier New"/>
                <a:sym typeface="Courier New"/>
              </a:rPr>
              <a:t>Clicked </a:t>
            </a:r>
            <a:r>
              <a:rPr lang="es-419" sz="1050">
                <a:solidFill>
                  <a:srgbClr val="D3423E"/>
                </a:solidFill>
                <a:latin typeface="Courier New"/>
                <a:ea typeface="Courier New"/>
                <a:cs typeface="Courier New"/>
                <a:sym typeface="Courier New"/>
              </a:rPr>
              <a:t>${</a:t>
            </a:r>
            <a:r>
              <a:rPr lang="es-419" sz="1050">
                <a:solidFill>
                  <a:srgbClr val="C792EA"/>
                </a:solidFill>
                <a:latin typeface="Courier New"/>
                <a:ea typeface="Courier New"/>
                <a:cs typeface="Courier New"/>
                <a:sym typeface="Courier New"/>
              </a:rPr>
              <a:t>++</a:t>
            </a:r>
            <a:r>
              <a:rPr lang="es-419" sz="1050">
                <a:solidFill>
                  <a:srgbClr val="D6DEEB"/>
                </a:solidFill>
                <a:latin typeface="Courier New"/>
                <a:ea typeface="Courier New"/>
                <a:cs typeface="Courier New"/>
                <a:sym typeface="Courier New"/>
              </a:rPr>
              <a:t>count</a:t>
            </a:r>
            <a:r>
              <a:rPr lang="es-419" sz="1050">
                <a:solidFill>
                  <a:srgbClr val="D3423E"/>
                </a:solidFill>
                <a:latin typeface="Courier New"/>
                <a:ea typeface="Courier New"/>
                <a:cs typeface="Courier New"/>
                <a:sym typeface="Courier New"/>
              </a:rPr>
              <a:t>}</a:t>
            </a:r>
            <a:r>
              <a:rPr lang="es-419" sz="1050">
                <a:solidFill>
                  <a:srgbClr val="ECC48D"/>
                </a:solidFill>
                <a:latin typeface="Courier New"/>
                <a:ea typeface="Courier New"/>
                <a:cs typeface="Courier New"/>
                <a:sym typeface="Courier New"/>
              </a:rPr>
              <a:t> times</a:t>
            </a:r>
            <a:r>
              <a:rPr lang="es-419" sz="1050">
                <a:solidFill>
                  <a:srgbClr val="D6DEEB"/>
                </a:solidFill>
                <a:latin typeface="Courier New"/>
                <a:ea typeface="Courier New"/>
                <a:cs typeface="Courier New"/>
                <a:sym typeface="Courier New"/>
              </a:rPr>
              <a:t>`)</a:t>
            </a:r>
            <a:endParaRPr sz="10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50">
                <a:solidFill>
                  <a:srgbClr val="D6DEEB"/>
                </a:solidFill>
                <a:latin typeface="Courier New"/>
                <a:ea typeface="Courier New"/>
                <a:cs typeface="Courier New"/>
                <a:sym typeface="Courier New"/>
              </a:rPr>
              <a:t>);</a:t>
            </a:r>
            <a:endParaRPr sz="1050">
              <a:solidFill>
                <a:srgbClr val="D6DEEB"/>
              </a:solidFill>
              <a:latin typeface="Courier New"/>
              <a:ea typeface="Courier New"/>
              <a:cs typeface="Courier New"/>
              <a:sym typeface="Courier New"/>
            </a:endParaRPr>
          </a:p>
        </p:txBody>
      </p:sp>
      <p:sp>
        <p:nvSpPr>
          <p:cNvPr id="414" name="Google Shape;414;p60"/>
          <p:cNvSpPr txBox="1"/>
          <p:nvPr/>
        </p:nvSpPr>
        <p:spPr>
          <a:xfrm>
            <a:off x="475200" y="3775375"/>
            <a:ext cx="5082300" cy="79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Se la considera impura porque </a:t>
            </a:r>
            <a:r>
              <a:rPr lang="es-419" sz="1350">
                <a:highlight>
                  <a:schemeClr val="accent6"/>
                </a:highlight>
                <a:latin typeface="DM Sans"/>
                <a:ea typeface="DM Sans"/>
                <a:cs typeface="DM Sans"/>
                <a:sym typeface="DM Sans"/>
              </a:rPr>
              <a:t>está mutando el valor de count.</a:t>
            </a:r>
            <a:r>
              <a:rPr lang="es-419" sz="1350">
                <a:latin typeface="DM Sans"/>
                <a:ea typeface="DM Sans"/>
                <a:cs typeface="DM Sans"/>
                <a:sym typeface="DM Sans"/>
              </a:rPr>
              <a:t> En cambio, una </a:t>
            </a:r>
            <a:r>
              <a:rPr b="1" lang="es-419" sz="1350">
                <a:latin typeface="DM Sans"/>
                <a:ea typeface="DM Sans"/>
                <a:cs typeface="DM Sans"/>
                <a:sym typeface="DM Sans"/>
              </a:rPr>
              <a:t>función pura</a:t>
            </a:r>
            <a:r>
              <a:rPr lang="es-419" sz="1350">
                <a:latin typeface="DM Sans"/>
                <a:ea typeface="DM Sans"/>
                <a:cs typeface="DM Sans"/>
                <a:sym typeface="DM Sans"/>
              </a:rPr>
              <a:t> debería retornar un nuevo estado y no cambiar el existente.</a:t>
            </a:r>
            <a:endParaRPr sz="13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lnSpc>
                <a:spcPct val="115000"/>
              </a:lnSpc>
              <a:spcBef>
                <a:spcPts val="1000"/>
              </a:spcBef>
              <a:spcAft>
                <a:spcPts val="1000"/>
              </a:spcAft>
              <a:buNone/>
            </a:pPr>
            <a:r>
              <a:t/>
            </a:r>
            <a:endParaRPr sz="1800">
              <a:solidFill>
                <a:srgbClr val="000000"/>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61"/>
          <p:cNvGrpSpPr/>
          <p:nvPr/>
        </p:nvGrpSpPr>
        <p:grpSpPr>
          <a:xfrm>
            <a:off x="475198" y="467571"/>
            <a:ext cx="514422" cy="514422"/>
            <a:chOff x="473351" y="619523"/>
            <a:chExt cx="738900" cy="738900"/>
          </a:xfrm>
        </p:grpSpPr>
        <p:sp>
          <p:nvSpPr>
            <p:cNvPr id="420" name="Google Shape;420;p6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6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22" name="Google Shape;422;p61"/>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423" name="Google Shape;423;p61"/>
          <p:cNvSpPr txBox="1"/>
          <p:nvPr/>
        </p:nvSpPr>
        <p:spPr>
          <a:xfrm>
            <a:off x="475200" y="1800000"/>
            <a:ext cx="4319700" cy="81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s-419" sz="1350">
                <a:latin typeface="DM Sans"/>
                <a:ea typeface="DM Sans"/>
                <a:cs typeface="DM Sans"/>
                <a:sym typeface="DM Sans"/>
              </a:rPr>
              <a:t>Ahora, vemos un ejemplo de función pura. Lo que estamos haciendo aquí es aislar el estado y de esa forma tener menos errores:</a:t>
            </a:r>
            <a:endParaRPr sz="1800">
              <a:solidFill>
                <a:srgbClr val="000000"/>
              </a:solidFill>
              <a:highlight>
                <a:srgbClr val="FFFFFF"/>
              </a:highlight>
              <a:latin typeface="Helvetica Neue Light"/>
              <a:ea typeface="Helvetica Neue Light"/>
              <a:cs typeface="Helvetica Neue Light"/>
              <a:sym typeface="Helvetica Neue Light"/>
            </a:endParaRPr>
          </a:p>
        </p:txBody>
      </p:sp>
      <p:sp>
        <p:nvSpPr>
          <p:cNvPr id="424" name="Google Shape;424;p61"/>
          <p:cNvSpPr txBox="1"/>
          <p:nvPr/>
        </p:nvSpPr>
        <p:spPr>
          <a:xfrm>
            <a:off x="551475" y="2637250"/>
            <a:ext cx="5365800" cy="15315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250">
                <a:solidFill>
                  <a:srgbClr val="C792EA"/>
                </a:solidFill>
                <a:latin typeface="Courier New"/>
                <a:ea typeface="Courier New"/>
                <a:cs typeface="Courier New"/>
                <a:sym typeface="Courier New"/>
              </a:rPr>
              <a:t>let</a:t>
            </a:r>
            <a:r>
              <a:rPr i="1" lang="es-419" sz="1250">
                <a:solidFill>
                  <a:srgbClr val="C792EA"/>
                </a:solidFill>
                <a:latin typeface="Courier New"/>
                <a:ea typeface="Courier New"/>
                <a:cs typeface="Courier New"/>
                <a:sym typeface="Courier New"/>
              </a:rPr>
              <a:t> </a:t>
            </a:r>
            <a:r>
              <a:rPr i="1" lang="es-419" sz="1250">
                <a:solidFill>
                  <a:srgbClr val="D6DEEB"/>
                </a:solidFill>
                <a:latin typeface="Courier New"/>
                <a:ea typeface="Courier New"/>
                <a:cs typeface="Courier New"/>
                <a:sym typeface="Courier New"/>
              </a:rPr>
              <a:t>button</a:t>
            </a:r>
            <a:r>
              <a:rPr i="1" lang="es-419" sz="1250">
                <a:solidFill>
                  <a:srgbClr val="C792EA"/>
                </a:solidFill>
                <a:latin typeface="Courier New"/>
                <a:ea typeface="Courier New"/>
                <a:cs typeface="Courier New"/>
                <a:sym typeface="Courier New"/>
              </a:rPr>
              <a:t> </a:t>
            </a:r>
            <a:r>
              <a:rPr lang="es-419" sz="1250">
                <a:solidFill>
                  <a:srgbClr val="C792EA"/>
                </a:solidFill>
                <a:latin typeface="Courier New"/>
                <a:ea typeface="Courier New"/>
                <a:cs typeface="Courier New"/>
                <a:sym typeface="Courier New"/>
              </a:rPr>
              <a:t>=</a:t>
            </a:r>
            <a:r>
              <a:rPr i="1" lang="es-419" sz="1250">
                <a:solidFill>
                  <a:srgbClr val="C792EA"/>
                </a:solidFill>
                <a:latin typeface="Courier New"/>
                <a:ea typeface="Courier New"/>
                <a:cs typeface="Courier New"/>
                <a:sym typeface="Courier New"/>
              </a:rPr>
              <a:t> </a:t>
            </a:r>
            <a:r>
              <a:rPr i="1" lang="es-419" sz="1250">
                <a:solidFill>
                  <a:srgbClr val="D6DEEB"/>
                </a:solidFill>
                <a:latin typeface="Courier New"/>
                <a:ea typeface="Courier New"/>
                <a:cs typeface="Courier New"/>
                <a:sym typeface="Courier New"/>
              </a:rPr>
              <a:t>document</a:t>
            </a:r>
            <a:r>
              <a:rPr i="1" lang="es-419" sz="1250">
                <a:solidFill>
                  <a:srgbClr val="C792EA"/>
                </a:solidFill>
                <a:latin typeface="Courier New"/>
                <a:ea typeface="Courier New"/>
                <a:cs typeface="Courier New"/>
                <a:sym typeface="Courier New"/>
              </a:rPr>
              <a:t>.</a:t>
            </a:r>
            <a:r>
              <a:rPr i="1" lang="es-419" sz="1250">
                <a:solidFill>
                  <a:srgbClr val="82AAFF"/>
                </a:solidFill>
                <a:latin typeface="Courier New"/>
                <a:ea typeface="Courier New"/>
                <a:cs typeface="Courier New"/>
                <a:sym typeface="Courier New"/>
              </a:rPr>
              <a:t>getElementById</a:t>
            </a:r>
            <a:r>
              <a:rPr lang="es-419" sz="1250">
                <a:solidFill>
                  <a:srgbClr val="D6DEEB"/>
                </a:solidFill>
                <a:latin typeface="Courier New"/>
                <a:ea typeface="Courier New"/>
                <a:cs typeface="Courier New"/>
                <a:sym typeface="Courier New"/>
              </a:rPr>
              <a:t>(</a:t>
            </a:r>
            <a:r>
              <a:rPr lang="es-419" sz="1250">
                <a:solidFill>
                  <a:srgbClr val="D9F5DD"/>
                </a:solidFill>
                <a:latin typeface="Courier New"/>
                <a:ea typeface="Courier New"/>
                <a:cs typeface="Courier New"/>
                <a:sym typeface="Courier New"/>
              </a:rPr>
              <a:t>'</a:t>
            </a:r>
            <a:r>
              <a:rPr lang="es-419" sz="1250">
                <a:solidFill>
                  <a:srgbClr val="ECC48D"/>
                </a:solidFill>
                <a:latin typeface="Courier New"/>
                <a:ea typeface="Courier New"/>
                <a:cs typeface="Courier New"/>
                <a:sym typeface="Courier New"/>
              </a:rPr>
              <a:t>RxJSButton</a:t>
            </a:r>
            <a:r>
              <a:rPr lang="es-419" sz="1250">
                <a:solidFill>
                  <a:srgbClr val="D9F5DD"/>
                </a:solidFill>
                <a:latin typeface="Courier New"/>
                <a:ea typeface="Courier New"/>
                <a:cs typeface="Courier New"/>
                <a:sym typeface="Courier New"/>
              </a:rPr>
              <a:t>'</a:t>
            </a:r>
            <a:r>
              <a:rPr lang="es-419" sz="1250">
                <a:solidFill>
                  <a:srgbClr val="D6DEEB"/>
                </a:solidFill>
                <a:latin typeface="Courier New"/>
                <a:ea typeface="Courier New"/>
                <a:cs typeface="Courier New"/>
                <a:sym typeface="Courier New"/>
              </a:rPr>
              <a:t>);</a:t>
            </a:r>
            <a:endParaRPr sz="12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Rx</a:t>
            </a:r>
            <a:r>
              <a:rPr i="1" lang="es-419" sz="1250">
                <a:solidFill>
                  <a:srgbClr val="C792EA"/>
                </a:solidFill>
                <a:latin typeface="Courier New"/>
                <a:ea typeface="Courier New"/>
                <a:cs typeface="Courier New"/>
                <a:sym typeface="Courier New"/>
              </a:rPr>
              <a:t>.</a:t>
            </a:r>
            <a:r>
              <a:rPr i="1" lang="es-419" sz="1250">
                <a:solidFill>
                  <a:srgbClr val="FAF39F"/>
                </a:solidFill>
                <a:latin typeface="Courier New"/>
                <a:ea typeface="Courier New"/>
                <a:cs typeface="Courier New"/>
                <a:sym typeface="Courier New"/>
              </a:rPr>
              <a:t>Observable</a:t>
            </a:r>
            <a:r>
              <a:rPr i="1" lang="es-419" sz="1250">
                <a:solidFill>
                  <a:srgbClr val="C792EA"/>
                </a:solidFill>
                <a:latin typeface="Courier New"/>
                <a:ea typeface="Courier New"/>
                <a:cs typeface="Courier New"/>
                <a:sym typeface="Courier New"/>
              </a:rPr>
              <a:t>.</a:t>
            </a:r>
            <a:r>
              <a:rPr i="1" lang="es-419" sz="1250">
                <a:solidFill>
                  <a:srgbClr val="82AAFF"/>
                </a:solidFill>
                <a:latin typeface="Courier New"/>
                <a:ea typeface="Courier New"/>
                <a:cs typeface="Courier New"/>
                <a:sym typeface="Courier New"/>
              </a:rPr>
              <a:t>fromEvent</a:t>
            </a:r>
            <a:r>
              <a:rPr lang="es-419" sz="1250">
                <a:solidFill>
                  <a:srgbClr val="D6DEEB"/>
                </a:solidFill>
                <a:latin typeface="Courier New"/>
                <a:ea typeface="Courier New"/>
                <a:cs typeface="Courier New"/>
                <a:sym typeface="Courier New"/>
              </a:rPr>
              <a:t>(button, </a:t>
            </a:r>
            <a:r>
              <a:rPr lang="es-419" sz="1250">
                <a:solidFill>
                  <a:srgbClr val="D9F5DD"/>
                </a:solidFill>
                <a:latin typeface="Courier New"/>
                <a:ea typeface="Courier New"/>
                <a:cs typeface="Courier New"/>
                <a:sym typeface="Courier New"/>
              </a:rPr>
              <a:t>'</a:t>
            </a:r>
            <a:r>
              <a:rPr lang="es-419" sz="1250">
                <a:solidFill>
                  <a:srgbClr val="ECC48D"/>
                </a:solidFill>
                <a:latin typeface="Courier New"/>
                <a:ea typeface="Courier New"/>
                <a:cs typeface="Courier New"/>
                <a:sym typeface="Courier New"/>
              </a:rPr>
              <a:t>click</a:t>
            </a:r>
            <a:r>
              <a:rPr lang="es-419" sz="1250">
                <a:solidFill>
                  <a:srgbClr val="D9F5DD"/>
                </a:solidFill>
                <a:latin typeface="Courier New"/>
                <a:ea typeface="Courier New"/>
                <a:cs typeface="Courier New"/>
                <a:sym typeface="Courier New"/>
              </a:rPr>
              <a:t>'</a:t>
            </a:r>
            <a:r>
              <a:rPr lang="es-419" sz="1250">
                <a:solidFill>
                  <a:srgbClr val="D6DEEB"/>
                </a:solidFill>
                <a:latin typeface="Courier New"/>
                <a:ea typeface="Courier New"/>
                <a:cs typeface="Courier New"/>
                <a:sym typeface="Courier New"/>
              </a:rPr>
              <a:t>)</a:t>
            </a:r>
            <a:endParaRPr sz="12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 </a:t>
            </a:r>
            <a:r>
              <a:rPr i="1" lang="es-419" sz="1250">
                <a:solidFill>
                  <a:srgbClr val="C792EA"/>
                </a:solidFill>
                <a:latin typeface="Courier New"/>
                <a:ea typeface="Courier New"/>
                <a:cs typeface="Courier New"/>
                <a:sym typeface="Courier New"/>
              </a:rPr>
              <a:t>.</a:t>
            </a:r>
            <a:r>
              <a:rPr i="1" lang="es-419" sz="1250">
                <a:solidFill>
                  <a:srgbClr val="82AAFF"/>
                </a:solidFill>
                <a:latin typeface="Courier New"/>
                <a:ea typeface="Courier New"/>
                <a:cs typeface="Courier New"/>
                <a:sym typeface="Courier New"/>
              </a:rPr>
              <a:t>scan</a:t>
            </a:r>
            <a:r>
              <a:rPr lang="es-419" sz="1250">
                <a:solidFill>
                  <a:srgbClr val="D6DEEB"/>
                </a:solidFill>
                <a:latin typeface="Courier New"/>
                <a:ea typeface="Courier New"/>
                <a:cs typeface="Courier New"/>
                <a:sym typeface="Courier New"/>
              </a:rPr>
              <a:t>(</a:t>
            </a:r>
            <a:r>
              <a:rPr lang="es-419" sz="1250">
                <a:solidFill>
                  <a:srgbClr val="D9F5DD"/>
                </a:solidFill>
                <a:latin typeface="Courier New"/>
                <a:ea typeface="Courier New"/>
                <a:cs typeface="Courier New"/>
                <a:sym typeface="Courier New"/>
              </a:rPr>
              <a:t>(</a:t>
            </a:r>
            <a:r>
              <a:rPr lang="es-419" sz="1250">
                <a:solidFill>
                  <a:srgbClr val="D7DBE0"/>
                </a:solidFill>
                <a:latin typeface="Courier New"/>
                <a:ea typeface="Courier New"/>
                <a:cs typeface="Courier New"/>
                <a:sym typeface="Courier New"/>
              </a:rPr>
              <a:t>count</a:t>
            </a:r>
            <a:r>
              <a:rPr lang="es-419" sz="1250">
                <a:solidFill>
                  <a:srgbClr val="D9F5DD"/>
                </a:solidFill>
                <a:latin typeface="Courier New"/>
                <a:ea typeface="Courier New"/>
                <a:cs typeface="Courier New"/>
                <a:sym typeface="Courier New"/>
              </a:rPr>
              <a:t>)</a:t>
            </a:r>
            <a:r>
              <a:rPr lang="es-419" sz="1250">
                <a:solidFill>
                  <a:srgbClr val="D6DEEB"/>
                </a:solidFill>
                <a:latin typeface="Courier New"/>
                <a:ea typeface="Courier New"/>
                <a:cs typeface="Courier New"/>
                <a:sym typeface="Courier New"/>
              </a:rPr>
              <a:t> </a:t>
            </a:r>
            <a:r>
              <a:rPr lang="es-419" sz="1250">
                <a:solidFill>
                  <a:srgbClr val="C792EA"/>
                </a:solidFill>
                <a:latin typeface="Courier New"/>
                <a:ea typeface="Courier New"/>
                <a:cs typeface="Courier New"/>
                <a:sym typeface="Courier New"/>
              </a:rPr>
              <a:t>=&gt;</a:t>
            </a:r>
            <a:r>
              <a:rPr lang="es-419" sz="1250">
                <a:solidFill>
                  <a:srgbClr val="D6DEEB"/>
                </a:solidFill>
                <a:latin typeface="Courier New"/>
                <a:ea typeface="Courier New"/>
                <a:cs typeface="Courier New"/>
                <a:sym typeface="Courier New"/>
              </a:rPr>
              <a:t> count </a:t>
            </a:r>
            <a:r>
              <a:rPr lang="es-419" sz="1250">
                <a:solidFill>
                  <a:srgbClr val="C792EA"/>
                </a:solidFill>
                <a:latin typeface="Courier New"/>
                <a:ea typeface="Courier New"/>
                <a:cs typeface="Courier New"/>
                <a:sym typeface="Courier New"/>
              </a:rPr>
              <a:t>+</a:t>
            </a:r>
            <a:r>
              <a:rPr lang="es-419" sz="1250">
                <a:solidFill>
                  <a:srgbClr val="D6DEEB"/>
                </a:solidFill>
                <a:latin typeface="Courier New"/>
                <a:ea typeface="Courier New"/>
                <a:cs typeface="Courier New"/>
                <a:sym typeface="Courier New"/>
              </a:rPr>
              <a:t> </a:t>
            </a:r>
            <a:r>
              <a:rPr lang="es-419" sz="1250">
                <a:solidFill>
                  <a:srgbClr val="F78C6C"/>
                </a:solidFill>
                <a:latin typeface="Courier New"/>
                <a:ea typeface="Courier New"/>
                <a:cs typeface="Courier New"/>
                <a:sym typeface="Courier New"/>
              </a:rPr>
              <a:t>1</a:t>
            </a:r>
            <a:r>
              <a:rPr lang="es-419" sz="1250">
                <a:solidFill>
                  <a:srgbClr val="D6DEEB"/>
                </a:solidFill>
                <a:latin typeface="Courier New"/>
                <a:ea typeface="Courier New"/>
                <a:cs typeface="Courier New"/>
                <a:sym typeface="Courier New"/>
              </a:rPr>
              <a:t>, </a:t>
            </a:r>
            <a:r>
              <a:rPr lang="es-419" sz="1250">
                <a:solidFill>
                  <a:srgbClr val="F78C6C"/>
                </a:solidFill>
                <a:latin typeface="Courier New"/>
                <a:ea typeface="Courier New"/>
                <a:cs typeface="Courier New"/>
                <a:sym typeface="Courier New"/>
              </a:rPr>
              <a:t>0</a:t>
            </a:r>
            <a:r>
              <a:rPr lang="es-419" sz="1250">
                <a:solidFill>
                  <a:srgbClr val="D6DEEB"/>
                </a:solidFill>
                <a:latin typeface="Courier New"/>
                <a:ea typeface="Courier New"/>
                <a:cs typeface="Courier New"/>
                <a:sym typeface="Courier New"/>
              </a:rPr>
              <a:t>)</a:t>
            </a:r>
            <a:endParaRPr sz="12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50">
                <a:solidFill>
                  <a:srgbClr val="D6DEEB"/>
                </a:solidFill>
                <a:latin typeface="Courier New"/>
                <a:ea typeface="Courier New"/>
                <a:cs typeface="Courier New"/>
                <a:sym typeface="Courier New"/>
              </a:rPr>
              <a:t> </a:t>
            </a:r>
            <a:r>
              <a:rPr i="1" lang="es-419" sz="1250">
                <a:solidFill>
                  <a:srgbClr val="C792EA"/>
                </a:solidFill>
                <a:latin typeface="Courier New"/>
                <a:ea typeface="Courier New"/>
                <a:cs typeface="Courier New"/>
                <a:sym typeface="Courier New"/>
              </a:rPr>
              <a:t>.</a:t>
            </a:r>
            <a:r>
              <a:rPr i="1" lang="es-419" sz="1250">
                <a:solidFill>
                  <a:srgbClr val="82AAFF"/>
                </a:solidFill>
                <a:latin typeface="Courier New"/>
                <a:ea typeface="Courier New"/>
                <a:cs typeface="Courier New"/>
                <a:sym typeface="Courier New"/>
              </a:rPr>
              <a:t>subscribe</a:t>
            </a:r>
            <a:r>
              <a:rPr lang="es-419" sz="1250">
                <a:solidFill>
                  <a:srgbClr val="D6DEEB"/>
                </a:solidFill>
                <a:latin typeface="Courier New"/>
                <a:ea typeface="Courier New"/>
                <a:cs typeface="Courier New"/>
                <a:sym typeface="Courier New"/>
              </a:rPr>
              <a:t>(</a:t>
            </a:r>
            <a:r>
              <a:rPr lang="es-419" sz="1250">
                <a:solidFill>
                  <a:srgbClr val="D9F5DD"/>
                </a:solidFill>
                <a:latin typeface="Courier New"/>
                <a:ea typeface="Courier New"/>
                <a:cs typeface="Courier New"/>
                <a:sym typeface="Courier New"/>
              </a:rPr>
              <a:t>(</a:t>
            </a:r>
            <a:r>
              <a:rPr lang="es-419" sz="1250">
                <a:solidFill>
                  <a:srgbClr val="D7DBE0"/>
                </a:solidFill>
                <a:latin typeface="Courier New"/>
                <a:ea typeface="Courier New"/>
                <a:cs typeface="Courier New"/>
                <a:sym typeface="Courier New"/>
              </a:rPr>
              <a:t>count</a:t>
            </a:r>
            <a:r>
              <a:rPr lang="es-419" sz="1250">
                <a:solidFill>
                  <a:srgbClr val="D9F5DD"/>
                </a:solidFill>
                <a:latin typeface="Courier New"/>
                <a:ea typeface="Courier New"/>
                <a:cs typeface="Courier New"/>
                <a:sym typeface="Courier New"/>
              </a:rPr>
              <a:t>)</a:t>
            </a:r>
            <a:r>
              <a:rPr lang="es-419" sz="1250">
                <a:solidFill>
                  <a:srgbClr val="D6DEEB"/>
                </a:solidFill>
                <a:latin typeface="Courier New"/>
                <a:ea typeface="Courier New"/>
                <a:cs typeface="Courier New"/>
                <a:sym typeface="Courier New"/>
              </a:rPr>
              <a:t> </a:t>
            </a:r>
            <a:r>
              <a:rPr lang="es-419" sz="1250">
                <a:solidFill>
                  <a:srgbClr val="C792EA"/>
                </a:solidFill>
                <a:latin typeface="Courier New"/>
                <a:ea typeface="Courier New"/>
                <a:cs typeface="Courier New"/>
                <a:sym typeface="Courier New"/>
              </a:rPr>
              <a:t>=&gt;</a:t>
            </a:r>
            <a:r>
              <a:rPr lang="es-419" sz="1250">
                <a:solidFill>
                  <a:srgbClr val="D6DEEB"/>
                </a:solidFill>
                <a:latin typeface="Courier New"/>
                <a:ea typeface="Courier New"/>
                <a:cs typeface="Courier New"/>
                <a:sym typeface="Courier New"/>
              </a:rPr>
              <a:t> console</a:t>
            </a:r>
            <a:r>
              <a:rPr i="1" lang="es-419" sz="1250">
                <a:solidFill>
                  <a:srgbClr val="C792EA"/>
                </a:solidFill>
                <a:latin typeface="Courier New"/>
                <a:ea typeface="Courier New"/>
                <a:cs typeface="Courier New"/>
                <a:sym typeface="Courier New"/>
              </a:rPr>
              <a:t>.</a:t>
            </a:r>
            <a:r>
              <a:rPr i="1" lang="es-419" sz="1250">
                <a:solidFill>
                  <a:srgbClr val="82AAFF"/>
                </a:solidFill>
                <a:latin typeface="Courier New"/>
                <a:ea typeface="Courier New"/>
                <a:cs typeface="Courier New"/>
                <a:sym typeface="Courier New"/>
              </a:rPr>
              <a:t>log</a:t>
            </a:r>
            <a:r>
              <a:rPr lang="es-419" sz="1250">
                <a:solidFill>
                  <a:srgbClr val="D6DEEB"/>
                </a:solidFill>
                <a:latin typeface="Courier New"/>
                <a:ea typeface="Courier New"/>
                <a:cs typeface="Courier New"/>
                <a:sym typeface="Courier New"/>
              </a:rPr>
              <a:t>(`</a:t>
            </a:r>
            <a:r>
              <a:rPr lang="es-419" sz="1250">
                <a:solidFill>
                  <a:srgbClr val="ECC48D"/>
                </a:solidFill>
                <a:latin typeface="Courier New"/>
                <a:ea typeface="Courier New"/>
                <a:cs typeface="Courier New"/>
                <a:sym typeface="Courier New"/>
              </a:rPr>
              <a:t>RxJS Clicked </a:t>
            </a:r>
            <a:r>
              <a:rPr lang="es-419" sz="1250">
                <a:solidFill>
                  <a:srgbClr val="D3423E"/>
                </a:solidFill>
                <a:latin typeface="Courier New"/>
                <a:ea typeface="Courier New"/>
                <a:cs typeface="Courier New"/>
                <a:sym typeface="Courier New"/>
              </a:rPr>
              <a:t>${</a:t>
            </a:r>
            <a:r>
              <a:rPr lang="es-419" sz="1250">
                <a:solidFill>
                  <a:srgbClr val="D6DEEB"/>
                </a:solidFill>
                <a:latin typeface="Courier New"/>
                <a:ea typeface="Courier New"/>
                <a:cs typeface="Courier New"/>
                <a:sym typeface="Courier New"/>
              </a:rPr>
              <a:t>count</a:t>
            </a:r>
            <a:r>
              <a:rPr lang="es-419" sz="1250">
                <a:solidFill>
                  <a:srgbClr val="D3423E"/>
                </a:solidFill>
                <a:latin typeface="Courier New"/>
                <a:ea typeface="Courier New"/>
                <a:cs typeface="Courier New"/>
                <a:sym typeface="Courier New"/>
              </a:rPr>
              <a:t>}</a:t>
            </a:r>
            <a:r>
              <a:rPr lang="es-419" sz="1250">
                <a:solidFill>
                  <a:srgbClr val="ECC48D"/>
                </a:solidFill>
                <a:latin typeface="Courier New"/>
                <a:ea typeface="Courier New"/>
                <a:cs typeface="Courier New"/>
                <a:sym typeface="Courier New"/>
              </a:rPr>
              <a:t> times</a:t>
            </a:r>
            <a:r>
              <a:rPr lang="es-419" sz="1250">
                <a:solidFill>
                  <a:srgbClr val="D6DEEB"/>
                </a:solidFill>
                <a:latin typeface="Courier New"/>
                <a:ea typeface="Courier New"/>
                <a:cs typeface="Courier New"/>
                <a:sym typeface="Courier New"/>
              </a:rPr>
              <a:t>`));</a:t>
            </a:r>
            <a:endParaRPr sz="1250">
              <a:solidFill>
                <a:srgbClr val="C792EA"/>
              </a:solidFill>
              <a:latin typeface="Courier New"/>
              <a:ea typeface="Courier New"/>
              <a:cs typeface="Courier New"/>
              <a:sym typeface="Courier New"/>
            </a:endParaRPr>
          </a:p>
        </p:txBody>
      </p:sp>
      <p:sp>
        <p:nvSpPr>
          <p:cNvPr id="425" name="Google Shape;425;p61"/>
          <p:cNvSpPr txBox="1"/>
          <p:nvPr/>
        </p:nvSpPr>
        <p:spPr>
          <a:xfrm>
            <a:off x="6000100" y="3049400"/>
            <a:ext cx="1311900" cy="3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b="1" lang="es-419" sz="1350">
                <a:latin typeface="DM Sans"/>
                <a:ea typeface="DM Sans"/>
                <a:cs typeface="DM Sans"/>
                <a:sym typeface="DM Sans"/>
              </a:rPr>
              <a:t>Función Pura</a:t>
            </a:r>
            <a:endParaRPr b="1" sz="1800">
              <a:solidFill>
                <a:srgbClr val="000000"/>
              </a:solidFill>
              <a:highlight>
                <a:srgbClr val="FFFFFF"/>
              </a:highlight>
              <a:latin typeface="Helvetica Neue"/>
              <a:ea typeface="Helvetica Neue"/>
              <a:cs typeface="Helvetica Neue"/>
              <a:sym typeface="Helvetica Neue"/>
            </a:endParaRPr>
          </a:p>
        </p:txBody>
      </p:sp>
      <p:cxnSp>
        <p:nvCxnSpPr>
          <p:cNvPr id="426" name="Google Shape;426;p61"/>
          <p:cNvCxnSpPr/>
          <p:nvPr/>
        </p:nvCxnSpPr>
        <p:spPr>
          <a:xfrm rot="10800000">
            <a:off x="3843275" y="3449150"/>
            <a:ext cx="3381600" cy="0"/>
          </a:xfrm>
          <a:prstGeom prst="straightConnector1">
            <a:avLst/>
          </a:prstGeom>
          <a:noFill/>
          <a:ln cap="flat" cmpd="sng" w="28575">
            <a:solidFill>
              <a:schemeClr val="accent6"/>
            </a:solidFill>
            <a:prstDash val="solid"/>
            <a:round/>
            <a:headEnd len="med" w="med" type="none"/>
            <a:tailEnd len="med" w="med" type="triangle"/>
          </a:ln>
        </p:spPr>
      </p:cxnSp>
      <p:sp>
        <p:nvSpPr>
          <p:cNvPr id="427" name="Google Shape;427;p61"/>
          <p:cNvSpPr txBox="1"/>
          <p:nvPr/>
        </p:nvSpPr>
        <p:spPr>
          <a:xfrm>
            <a:off x="475200" y="900000"/>
            <a:ext cx="4908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 impuras</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grpSp>
        <p:nvGrpSpPr>
          <p:cNvPr id="432" name="Google Shape;432;p62"/>
          <p:cNvGrpSpPr/>
          <p:nvPr/>
        </p:nvGrpSpPr>
        <p:grpSpPr>
          <a:xfrm>
            <a:off x="475198" y="467571"/>
            <a:ext cx="514422" cy="514422"/>
            <a:chOff x="473351" y="619523"/>
            <a:chExt cx="738900" cy="738900"/>
          </a:xfrm>
        </p:grpSpPr>
        <p:sp>
          <p:nvSpPr>
            <p:cNvPr id="433" name="Google Shape;433;p6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6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35" name="Google Shape;435;p62"/>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436" name="Google Shape;436;p62"/>
          <p:cNvSpPr txBox="1"/>
          <p:nvPr/>
        </p:nvSpPr>
        <p:spPr>
          <a:xfrm>
            <a:off x="475200" y="900000"/>
            <a:ext cx="59433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Funciones generadoras</a:t>
            </a:r>
            <a:endParaRPr b="1" sz="4000">
              <a:solidFill>
                <a:schemeClr val="dk1"/>
              </a:solidFill>
              <a:latin typeface="DM Sans"/>
              <a:ea typeface="DM Sans"/>
              <a:cs typeface="DM Sans"/>
              <a:sym typeface="DM Sans"/>
            </a:endParaRPr>
          </a:p>
        </p:txBody>
      </p:sp>
      <p:sp>
        <p:nvSpPr>
          <p:cNvPr id="437" name="Google Shape;437;p62"/>
          <p:cNvSpPr txBox="1"/>
          <p:nvPr/>
        </p:nvSpPr>
        <p:spPr>
          <a:xfrm>
            <a:off x="475200" y="1980000"/>
            <a:ext cx="4929900" cy="150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Con </a:t>
            </a:r>
            <a:r>
              <a:rPr b="1" lang="es-419" sz="1350">
                <a:latin typeface="DM Sans"/>
                <a:ea typeface="DM Sans"/>
                <a:cs typeface="DM Sans"/>
                <a:sym typeface="DM Sans"/>
              </a:rPr>
              <a:t>EcmaScript 6 </a:t>
            </a:r>
            <a:r>
              <a:rPr lang="es-419" sz="1350">
                <a:latin typeface="DM Sans"/>
                <a:ea typeface="DM Sans"/>
                <a:cs typeface="DM Sans"/>
                <a:sym typeface="DM Sans"/>
              </a:rPr>
              <a:t>se implementó una manera de crear funciones que permiten devolver más de un valor. Son las llamadas funciones generadoras y se escriben añadiendo un asterisco al término function🤗. </a:t>
            </a:r>
            <a:endParaRPr sz="1350">
              <a:latin typeface="DM Sans"/>
              <a:ea typeface="DM Sans"/>
              <a:cs typeface="DM Sans"/>
              <a:sym typeface="DM Sans"/>
            </a:endParaRPr>
          </a:p>
          <a:p>
            <a:pPr indent="0" lvl="0" marL="0" rtl="0" algn="l">
              <a:lnSpc>
                <a:spcPct val="100000"/>
              </a:lnSpc>
              <a:spcBef>
                <a:spcPts val="1000"/>
              </a:spcBef>
              <a:spcAft>
                <a:spcPts val="0"/>
              </a:spcAft>
              <a:buNone/>
            </a:pPr>
            <a:r>
              <a:rPr lang="es-419" sz="1350">
                <a:latin typeface="DM Sans"/>
                <a:ea typeface="DM Sans"/>
                <a:cs typeface="DM Sans"/>
                <a:sym typeface="DM Sans"/>
              </a:rPr>
              <a:t>Para recoger esos valores </a:t>
            </a:r>
            <a:r>
              <a:rPr lang="es-419" sz="1350">
                <a:highlight>
                  <a:schemeClr val="accent6"/>
                </a:highlight>
                <a:latin typeface="DM Sans"/>
                <a:ea typeface="DM Sans"/>
                <a:cs typeface="DM Sans"/>
                <a:sym typeface="DM Sans"/>
              </a:rPr>
              <a:t>se invoca al método</a:t>
            </a:r>
            <a:r>
              <a:rPr b="1" lang="es-419" sz="1350">
                <a:highlight>
                  <a:schemeClr val="accent6"/>
                </a:highlight>
                <a:latin typeface="DM Sans"/>
                <a:ea typeface="DM Sans"/>
                <a:cs typeface="DM Sans"/>
                <a:sym typeface="DM Sans"/>
              </a:rPr>
              <a:t> next().</a:t>
            </a:r>
            <a:endParaRPr b="1" sz="1350">
              <a:highlight>
                <a:schemeClr val="accent6"/>
              </a:highlight>
              <a:latin typeface="DM Sans"/>
              <a:ea typeface="DM Sans"/>
              <a:cs typeface="DM Sans"/>
              <a:sym typeface="DM Sans"/>
            </a:endParaRPr>
          </a:p>
          <a:p>
            <a:pPr indent="0" lvl="0" marL="0" rtl="0" algn="l">
              <a:lnSpc>
                <a:spcPct val="100000"/>
              </a:lnSpc>
              <a:spcBef>
                <a:spcPts val="1000"/>
              </a:spcBef>
              <a:spcAft>
                <a:spcPts val="1000"/>
              </a:spcAft>
              <a:buNone/>
            </a:pPr>
            <a:r>
              <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p63"/>
          <p:cNvGrpSpPr/>
          <p:nvPr/>
        </p:nvGrpSpPr>
        <p:grpSpPr>
          <a:xfrm>
            <a:off x="475198" y="467571"/>
            <a:ext cx="514422" cy="514422"/>
            <a:chOff x="473351" y="619523"/>
            <a:chExt cx="738900" cy="738900"/>
          </a:xfrm>
        </p:grpSpPr>
        <p:sp>
          <p:nvSpPr>
            <p:cNvPr id="443" name="Google Shape;443;p6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6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445" name="Google Shape;445;p63"/>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446" name="Google Shape;446;p63"/>
          <p:cNvSpPr txBox="1"/>
          <p:nvPr/>
        </p:nvSpPr>
        <p:spPr>
          <a:xfrm>
            <a:off x="475200" y="992975"/>
            <a:ext cx="8193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Implementación de métodos</a:t>
            </a:r>
            <a:endParaRPr b="1" sz="4000">
              <a:solidFill>
                <a:schemeClr val="dk1"/>
              </a:solidFill>
              <a:latin typeface="DM Sans"/>
              <a:ea typeface="DM Sans"/>
              <a:cs typeface="DM Sans"/>
              <a:sym typeface="DM Sans"/>
            </a:endParaRPr>
          </a:p>
        </p:txBody>
      </p:sp>
      <p:sp>
        <p:nvSpPr>
          <p:cNvPr id="447" name="Google Shape;447;p63"/>
          <p:cNvSpPr txBox="1"/>
          <p:nvPr/>
        </p:nvSpPr>
        <p:spPr>
          <a:xfrm>
            <a:off x="473775" y="1701150"/>
            <a:ext cx="5770500" cy="43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Veamos la implementación de los métodos </a:t>
            </a:r>
            <a:r>
              <a:rPr b="1" lang="es-419" sz="1350">
                <a:latin typeface="DM Sans"/>
                <a:ea typeface="DM Sans"/>
                <a:cs typeface="DM Sans"/>
                <a:sym typeface="DM Sans"/>
              </a:rPr>
              <a:t>next</a:t>
            </a:r>
            <a:r>
              <a:rPr lang="es-419" sz="1350">
                <a:latin typeface="DM Sans"/>
                <a:ea typeface="DM Sans"/>
                <a:cs typeface="DM Sans"/>
                <a:sym typeface="DM Sans"/>
              </a:rPr>
              <a:t>, </a:t>
            </a:r>
            <a:r>
              <a:rPr b="1" lang="es-419" sz="1350">
                <a:latin typeface="DM Sans"/>
                <a:ea typeface="DM Sans"/>
                <a:cs typeface="DM Sans"/>
                <a:sym typeface="DM Sans"/>
              </a:rPr>
              <a:t>error </a:t>
            </a:r>
            <a:r>
              <a:rPr lang="es-419" sz="1350">
                <a:latin typeface="DM Sans"/>
                <a:ea typeface="DM Sans"/>
                <a:cs typeface="DM Sans"/>
                <a:sym typeface="DM Sans"/>
              </a:rPr>
              <a:t>y </a:t>
            </a:r>
            <a:r>
              <a:rPr b="1" lang="es-419" sz="1350">
                <a:latin typeface="DM Sans"/>
                <a:ea typeface="DM Sans"/>
                <a:cs typeface="DM Sans"/>
                <a:sym typeface="DM Sans"/>
              </a:rPr>
              <a:t>complete</a:t>
            </a:r>
            <a:r>
              <a:rPr lang="es-419" sz="1350">
                <a:latin typeface="DM Sans"/>
                <a:ea typeface="DM Sans"/>
                <a:cs typeface="DM Sans"/>
                <a:sym typeface="DM Sans"/>
              </a:rPr>
              <a:t>:</a:t>
            </a:r>
            <a:endParaRPr b="1" sz="1350">
              <a:highlight>
                <a:schemeClr val="accent6"/>
              </a:highlight>
              <a:latin typeface="DM Sans"/>
              <a:ea typeface="DM Sans"/>
              <a:cs typeface="DM Sans"/>
              <a:sym typeface="DM Sans"/>
            </a:endParaRPr>
          </a:p>
          <a:p>
            <a:pPr indent="0" lvl="0" marL="0" rtl="0" algn="l">
              <a:lnSpc>
                <a:spcPct val="100000"/>
              </a:lnSpc>
              <a:spcBef>
                <a:spcPts val="1000"/>
              </a:spcBef>
              <a:spcAft>
                <a:spcPts val="1000"/>
              </a:spcAft>
              <a:buNone/>
            </a:pPr>
            <a:r>
              <a:t/>
            </a:r>
            <a:endParaRPr sz="1350">
              <a:latin typeface="DM Sans"/>
              <a:ea typeface="DM Sans"/>
              <a:cs typeface="DM Sans"/>
              <a:sym typeface="DM Sans"/>
            </a:endParaRPr>
          </a:p>
        </p:txBody>
      </p:sp>
      <p:sp>
        <p:nvSpPr>
          <p:cNvPr id="448" name="Google Shape;448;p63"/>
          <p:cNvSpPr txBox="1"/>
          <p:nvPr/>
        </p:nvSpPr>
        <p:spPr>
          <a:xfrm>
            <a:off x="577525" y="2187750"/>
            <a:ext cx="5353200" cy="2402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1000">
                <a:solidFill>
                  <a:srgbClr val="C792EA"/>
                </a:solidFill>
                <a:latin typeface="Courier New"/>
                <a:ea typeface="Courier New"/>
                <a:cs typeface="Courier New"/>
                <a:sym typeface="Courier New"/>
              </a:rPr>
              <a:t>let</a:t>
            </a:r>
            <a:r>
              <a:rPr i="1" lang="es-419" sz="1000">
                <a:solidFill>
                  <a:srgbClr val="C792EA"/>
                </a:solidFill>
                <a:latin typeface="Courier New"/>
                <a:ea typeface="Courier New"/>
                <a:cs typeface="Courier New"/>
                <a:sym typeface="Courier New"/>
              </a:rPr>
              <a:t> </a:t>
            </a:r>
            <a:r>
              <a:rPr i="1" lang="es-419" sz="1000">
                <a:solidFill>
                  <a:srgbClr val="D6DEEB"/>
                </a:solidFill>
                <a:latin typeface="Courier New"/>
                <a:ea typeface="Courier New"/>
                <a:cs typeface="Courier New"/>
                <a:sym typeface="Courier New"/>
              </a:rPr>
              <a:t>observableLifecycle</a:t>
            </a:r>
            <a:r>
              <a:rPr i="1" lang="es-419" sz="1000">
                <a:solidFill>
                  <a:srgbClr val="C792EA"/>
                </a:solidFill>
                <a:latin typeface="Courier New"/>
                <a:ea typeface="Courier New"/>
                <a:cs typeface="Courier New"/>
                <a:sym typeface="Courier New"/>
              </a:rPr>
              <a:t> </a:t>
            </a:r>
            <a:r>
              <a:rPr lang="es-419" sz="1000">
                <a:solidFill>
                  <a:srgbClr val="C792EA"/>
                </a:solidFill>
                <a:latin typeface="Courier New"/>
                <a:ea typeface="Courier New"/>
                <a:cs typeface="Courier New"/>
                <a:sym typeface="Courier New"/>
              </a:rPr>
              <a:t>=</a:t>
            </a:r>
            <a:r>
              <a:rPr i="1" lang="es-419" sz="1000">
                <a:solidFill>
                  <a:srgbClr val="C792EA"/>
                </a:solidFill>
                <a:latin typeface="Courier New"/>
                <a:ea typeface="Courier New"/>
                <a:cs typeface="Courier New"/>
                <a:sym typeface="Courier New"/>
              </a:rPr>
              <a:t> </a:t>
            </a:r>
            <a:r>
              <a:rPr i="1" lang="es-419" sz="1000">
                <a:solidFill>
                  <a:srgbClr val="D6DEEB"/>
                </a:solidFill>
                <a:latin typeface="Courier New"/>
                <a:ea typeface="Courier New"/>
                <a:cs typeface="Courier New"/>
                <a:sym typeface="Courier New"/>
              </a:rPr>
              <a:t>Rx</a:t>
            </a:r>
            <a:r>
              <a:rPr i="1" lang="es-419" sz="1000">
                <a:solidFill>
                  <a:srgbClr val="C792EA"/>
                </a:solidFill>
                <a:latin typeface="Courier New"/>
                <a:ea typeface="Courier New"/>
                <a:cs typeface="Courier New"/>
                <a:sym typeface="Courier New"/>
              </a:rPr>
              <a:t>.</a:t>
            </a:r>
            <a:r>
              <a:rPr i="1" lang="es-419" sz="1000">
                <a:solidFill>
                  <a:srgbClr val="FAF39F"/>
                </a:solidFill>
                <a:latin typeface="Courier New"/>
                <a:ea typeface="Courier New"/>
                <a:cs typeface="Courier New"/>
                <a:sym typeface="Courier New"/>
              </a:rPr>
              <a:t>Observable</a:t>
            </a:r>
            <a:r>
              <a:rPr i="1" lang="es-419" sz="1000">
                <a:solidFill>
                  <a:srgbClr val="C792EA"/>
                </a:solidFill>
                <a:latin typeface="Courier New"/>
                <a:ea typeface="Courier New"/>
                <a:cs typeface="Courier New"/>
                <a:sym typeface="Courier New"/>
              </a:rPr>
              <a:t>.</a:t>
            </a:r>
            <a:r>
              <a:rPr i="1" lang="es-419" sz="1000">
                <a:solidFill>
                  <a:srgbClr val="82AAFF"/>
                </a:solidFill>
                <a:latin typeface="Courier New"/>
                <a:ea typeface="Courier New"/>
                <a:cs typeface="Courier New"/>
                <a:sym typeface="Courier New"/>
              </a:rPr>
              <a:t>create</a:t>
            </a:r>
            <a:r>
              <a:rPr lang="es-419" sz="1000">
                <a:solidFill>
                  <a:srgbClr val="D6DEEB"/>
                </a:solidFill>
                <a:latin typeface="Courier New"/>
                <a:ea typeface="Courier New"/>
                <a:cs typeface="Courier New"/>
                <a:sym typeface="Courier New"/>
              </a:rPr>
              <a:t>(</a:t>
            </a:r>
            <a:r>
              <a:rPr lang="es-419" sz="1000">
                <a:solidFill>
                  <a:srgbClr val="D9F5DD"/>
                </a:solidFill>
                <a:latin typeface="Courier New"/>
                <a:ea typeface="Courier New"/>
                <a:cs typeface="Courier New"/>
                <a:sym typeface="Courier New"/>
              </a:rPr>
              <a:t>(</a:t>
            </a:r>
            <a:r>
              <a:rPr i="1" lang="es-419" sz="1000">
                <a:solidFill>
                  <a:srgbClr val="D7DBE0"/>
                </a:solidFill>
                <a:latin typeface="Courier New"/>
                <a:ea typeface="Courier New"/>
                <a:cs typeface="Courier New"/>
                <a:sym typeface="Courier New"/>
              </a:rPr>
              <a:t>observer</a:t>
            </a:r>
            <a:r>
              <a:rPr lang="es-419" sz="1000">
                <a:solidFill>
                  <a:srgbClr val="D9F5DD"/>
                </a:solidFill>
                <a:latin typeface="Courier New"/>
                <a:ea typeface="Courier New"/>
                <a:cs typeface="Courier New"/>
                <a:sym typeface="Courier New"/>
              </a:rPr>
              <a:t>)</a:t>
            </a:r>
            <a:r>
              <a:rPr i="1" lang="es-419" sz="1000">
                <a:solidFill>
                  <a:srgbClr val="C792EA"/>
                </a:solidFill>
                <a:latin typeface="Courier New"/>
                <a:ea typeface="Courier New"/>
                <a:cs typeface="Courier New"/>
                <a:sym typeface="Courier New"/>
              </a:rPr>
              <a:t> </a:t>
            </a:r>
            <a:r>
              <a:rPr lang="es-419" sz="1000">
                <a:solidFill>
                  <a:srgbClr val="C792EA"/>
                </a:solidFill>
                <a:latin typeface="Courier New"/>
                <a:ea typeface="Courier New"/>
                <a:cs typeface="Courier New"/>
                <a:sym typeface="Courier New"/>
              </a:rPr>
              <a:t>=&gt;</a:t>
            </a:r>
            <a:r>
              <a:rPr i="1" lang="es-419" sz="1000">
                <a:solidFill>
                  <a:srgbClr val="C792EA"/>
                </a:solidFill>
                <a:latin typeface="Courier New"/>
                <a:ea typeface="Courier New"/>
                <a:cs typeface="Courier New"/>
                <a:sym typeface="Courier New"/>
              </a:rPr>
              <a:t> </a:t>
            </a:r>
            <a:r>
              <a:rPr lang="es-419" sz="1000">
                <a:solidFill>
                  <a:srgbClr val="C792EA"/>
                </a:solidFill>
                <a:latin typeface="Courier New"/>
                <a:ea typeface="Courier New"/>
                <a:cs typeface="Courier New"/>
                <a:sym typeface="Courier New"/>
              </a:rPr>
              <a:t>{</a:t>
            </a:r>
            <a:endParaRPr sz="100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000">
                <a:solidFill>
                  <a:srgbClr val="C792EA"/>
                </a:solidFill>
                <a:latin typeface="Courier New"/>
                <a:ea typeface="Courier New"/>
                <a:cs typeface="Courier New"/>
                <a:sym typeface="Courier New"/>
              </a:rPr>
              <a:t> try </a:t>
            </a:r>
            <a:r>
              <a:rPr lang="es-419" sz="1000">
                <a:solidFill>
                  <a:srgbClr val="C792EA"/>
                </a:solidFill>
                <a:latin typeface="Courier New"/>
                <a:ea typeface="Courier New"/>
                <a:cs typeface="Courier New"/>
                <a:sym typeface="Courier New"/>
              </a:rPr>
              <a:t>{</a:t>
            </a:r>
            <a:endParaRPr sz="100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000">
                <a:solidFill>
                  <a:srgbClr val="C792EA"/>
                </a:solidFill>
                <a:latin typeface="Courier New"/>
                <a:ea typeface="Courier New"/>
                <a:cs typeface="Courier New"/>
                <a:sym typeface="Courier New"/>
              </a:rPr>
              <a:t>   </a:t>
            </a:r>
            <a:r>
              <a:rPr i="1" lang="es-419" sz="1000">
                <a:solidFill>
                  <a:srgbClr val="D6DEEB"/>
                </a:solidFill>
                <a:latin typeface="Courier New"/>
                <a:ea typeface="Courier New"/>
                <a:cs typeface="Courier New"/>
                <a:sym typeface="Courier New"/>
              </a:rPr>
              <a:t>observer</a:t>
            </a:r>
            <a:r>
              <a:rPr i="1" lang="es-419" sz="1000">
                <a:solidFill>
                  <a:srgbClr val="C792EA"/>
                </a:solidFill>
                <a:latin typeface="Courier New"/>
                <a:ea typeface="Courier New"/>
                <a:cs typeface="Courier New"/>
                <a:sym typeface="Courier New"/>
              </a:rPr>
              <a:t>.</a:t>
            </a:r>
            <a:r>
              <a:rPr i="1" lang="es-419" sz="1000">
                <a:solidFill>
                  <a:srgbClr val="82AAFF"/>
                </a:solidFill>
                <a:latin typeface="Courier New"/>
                <a:ea typeface="Courier New"/>
                <a:cs typeface="Courier New"/>
                <a:sym typeface="Courier New"/>
              </a:rPr>
              <a:t>next</a:t>
            </a:r>
            <a:r>
              <a:rPr lang="es-419" sz="1000">
                <a:solidFill>
                  <a:srgbClr val="D6DEEB"/>
                </a:solidFill>
                <a:latin typeface="Courier New"/>
                <a:ea typeface="Courier New"/>
                <a:cs typeface="Courier New"/>
                <a:sym typeface="Courier New"/>
              </a:rPr>
              <a:t>(</a:t>
            </a:r>
            <a:r>
              <a:rPr lang="es-419" sz="1000">
                <a:solidFill>
                  <a:srgbClr val="F78C6C"/>
                </a:solidFill>
                <a:latin typeface="Courier New"/>
                <a:ea typeface="Courier New"/>
                <a:cs typeface="Courier New"/>
                <a:sym typeface="Courier New"/>
              </a:rPr>
              <a:t>1</a:t>
            </a:r>
            <a:r>
              <a:rPr lang="es-419" sz="1000">
                <a:solidFill>
                  <a:srgbClr val="D6DEEB"/>
                </a:solidFill>
                <a:latin typeface="Courier New"/>
                <a:ea typeface="Courier New"/>
                <a:cs typeface="Courier New"/>
                <a:sym typeface="Courier New"/>
              </a:rPr>
              <a:t>)</a:t>
            </a:r>
            <a:r>
              <a:rPr lang="es-419" sz="1000">
                <a:solidFill>
                  <a:srgbClr val="C792EA"/>
                </a:solidFill>
                <a:latin typeface="Courier New"/>
                <a:ea typeface="Courier New"/>
                <a:cs typeface="Courier New"/>
                <a:sym typeface="Courier New"/>
              </a:rPr>
              <a:t>;</a:t>
            </a:r>
            <a:endParaRPr sz="100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000">
                <a:solidFill>
                  <a:srgbClr val="C792EA"/>
                </a:solidFill>
                <a:latin typeface="Courier New"/>
                <a:ea typeface="Courier New"/>
                <a:cs typeface="Courier New"/>
                <a:sym typeface="Courier New"/>
              </a:rPr>
              <a:t>   </a:t>
            </a:r>
            <a:r>
              <a:rPr i="1" lang="es-419" sz="1000">
                <a:solidFill>
                  <a:srgbClr val="D6DEEB"/>
                </a:solidFill>
                <a:latin typeface="Courier New"/>
                <a:ea typeface="Courier New"/>
                <a:cs typeface="Courier New"/>
                <a:sym typeface="Courier New"/>
              </a:rPr>
              <a:t>observer</a:t>
            </a:r>
            <a:r>
              <a:rPr i="1" lang="es-419" sz="1000">
                <a:solidFill>
                  <a:srgbClr val="C792EA"/>
                </a:solidFill>
                <a:latin typeface="Courier New"/>
                <a:ea typeface="Courier New"/>
                <a:cs typeface="Courier New"/>
                <a:sym typeface="Courier New"/>
              </a:rPr>
              <a:t>.</a:t>
            </a:r>
            <a:r>
              <a:rPr i="1" lang="es-419" sz="1000">
                <a:solidFill>
                  <a:srgbClr val="82AAFF"/>
                </a:solidFill>
                <a:latin typeface="Courier New"/>
                <a:ea typeface="Courier New"/>
                <a:cs typeface="Courier New"/>
                <a:sym typeface="Courier New"/>
              </a:rPr>
              <a:t>next</a:t>
            </a:r>
            <a:r>
              <a:rPr lang="es-419" sz="1000">
                <a:solidFill>
                  <a:srgbClr val="D6DEEB"/>
                </a:solidFill>
                <a:latin typeface="Courier New"/>
                <a:ea typeface="Courier New"/>
                <a:cs typeface="Courier New"/>
                <a:sym typeface="Courier New"/>
              </a:rPr>
              <a:t>(</a:t>
            </a:r>
            <a:r>
              <a:rPr lang="es-419" sz="1000">
                <a:solidFill>
                  <a:srgbClr val="F78C6C"/>
                </a:solidFill>
                <a:latin typeface="Courier New"/>
                <a:ea typeface="Courier New"/>
                <a:cs typeface="Courier New"/>
                <a:sym typeface="Courier New"/>
              </a:rPr>
              <a:t>2</a:t>
            </a:r>
            <a:r>
              <a:rPr lang="es-419" sz="1000">
                <a:solidFill>
                  <a:srgbClr val="D6DEEB"/>
                </a:solidFill>
                <a:latin typeface="Courier New"/>
                <a:ea typeface="Courier New"/>
                <a:cs typeface="Courier New"/>
                <a:sym typeface="Courier New"/>
              </a:rPr>
              <a:t>)</a:t>
            </a:r>
            <a:r>
              <a:rPr lang="es-419" sz="1000">
                <a:solidFill>
                  <a:srgbClr val="C792EA"/>
                </a:solidFill>
                <a:latin typeface="Courier New"/>
                <a:ea typeface="Courier New"/>
                <a:cs typeface="Courier New"/>
                <a:sym typeface="Courier New"/>
              </a:rPr>
              <a:t>;</a:t>
            </a:r>
            <a:endParaRPr sz="100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000">
                <a:solidFill>
                  <a:srgbClr val="C792EA"/>
                </a:solidFill>
                <a:latin typeface="Courier New"/>
                <a:ea typeface="Courier New"/>
                <a:cs typeface="Courier New"/>
                <a:sym typeface="Courier New"/>
              </a:rPr>
              <a:t> </a:t>
            </a:r>
            <a:r>
              <a:rPr lang="es-419" sz="1000">
                <a:solidFill>
                  <a:srgbClr val="C792EA"/>
                </a:solidFill>
                <a:latin typeface="Courier New"/>
                <a:ea typeface="Courier New"/>
                <a:cs typeface="Courier New"/>
                <a:sym typeface="Courier New"/>
              </a:rPr>
              <a:t>}</a:t>
            </a:r>
            <a:r>
              <a:rPr i="1" lang="es-419" sz="1000">
                <a:solidFill>
                  <a:srgbClr val="C792EA"/>
                </a:solidFill>
                <a:latin typeface="Courier New"/>
                <a:ea typeface="Courier New"/>
                <a:cs typeface="Courier New"/>
                <a:sym typeface="Courier New"/>
              </a:rPr>
              <a:t> catch </a:t>
            </a:r>
            <a:r>
              <a:rPr lang="es-419" sz="1000">
                <a:solidFill>
                  <a:srgbClr val="D6DEEB"/>
                </a:solidFill>
                <a:latin typeface="Courier New"/>
                <a:ea typeface="Courier New"/>
                <a:cs typeface="Courier New"/>
                <a:sym typeface="Courier New"/>
              </a:rPr>
              <a:t>(</a:t>
            </a:r>
            <a:r>
              <a:rPr i="1" lang="es-419" sz="1000">
                <a:solidFill>
                  <a:srgbClr val="D6DEEB"/>
                </a:solidFill>
                <a:latin typeface="Courier New"/>
                <a:ea typeface="Courier New"/>
                <a:cs typeface="Courier New"/>
                <a:sym typeface="Courier New"/>
              </a:rPr>
              <a:t>error</a:t>
            </a:r>
            <a:r>
              <a:rPr lang="es-419" sz="1000">
                <a:solidFill>
                  <a:srgbClr val="D6DEEB"/>
                </a:solidFill>
                <a:latin typeface="Courier New"/>
                <a:ea typeface="Courier New"/>
                <a:cs typeface="Courier New"/>
                <a:sym typeface="Courier New"/>
              </a:rPr>
              <a:t>)</a:t>
            </a:r>
            <a:r>
              <a:rPr i="1" lang="es-419" sz="1000">
                <a:solidFill>
                  <a:srgbClr val="C792EA"/>
                </a:solidFill>
                <a:latin typeface="Courier New"/>
                <a:ea typeface="Courier New"/>
                <a:cs typeface="Courier New"/>
                <a:sym typeface="Courier New"/>
              </a:rPr>
              <a:t> </a:t>
            </a:r>
            <a:r>
              <a:rPr lang="es-419" sz="1000">
                <a:solidFill>
                  <a:srgbClr val="C792EA"/>
                </a:solidFill>
                <a:latin typeface="Courier New"/>
                <a:ea typeface="Courier New"/>
                <a:cs typeface="Courier New"/>
                <a:sym typeface="Courier New"/>
              </a:rPr>
              <a:t>{</a:t>
            </a:r>
            <a:endParaRPr sz="100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000">
                <a:solidFill>
                  <a:srgbClr val="C792EA"/>
                </a:solidFill>
                <a:latin typeface="Courier New"/>
                <a:ea typeface="Courier New"/>
                <a:cs typeface="Courier New"/>
                <a:sym typeface="Courier New"/>
              </a:rPr>
              <a:t>   </a:t>
            </a:r>
            <a:r>
              <a:rPr i="1" lang="es-419" sz="1000">
                <a:solidFill>
                  <a:srgbClr val="D6DEEB"/>
                </a:solidFill>
                <a:latin typeface="Courier New"/>
                <a:ea typeface="Courier New"/>
                <a:cs typeface="Courier New"/>
                <a:sym typeface="Courier New"/>
              </a:rPr>
              <a:t>observer</a:t>
            </a:r>
            <a:r>
              <a:rPr i="1" lang="es-419" sz="1000">
                <a:solidFill>
                  <a:srgbClr val="C792EA"/>
                </a:solidFill>
                <a:latin typeface="Courier New"/>
                <a:ea typeface="Courier New"/>
                <a:cs typeface="Courier New"/>
                <a:sym typeface="Courier New"/>
              </a:rPr>
              <a:t>.</a:t>
            </a:r>
            <a:r>
              <a:rPr i="1" lang="es-419" sz="1000">
                <a:solidFill>
                  <a:srgbClr val="82AAFF"/>
                </a:solidFill>
                <a:latin typeface="Courier New"/>
                <a:ea typeface="Courier New"/>
                <a:cs typeface="Courier New"/>
                <a:sym typeface="Courier New"/>
              </a:rPr>
              <a:t>error</a:t>
            </a:r>
            <a:r>
              <a:rPr lang="es-419" sz="1000">
                <a:solidFill>
                  <a:srgbClr val="D6DEEB"/>
                </a:solidFill>
                <a:latin typeface="Courier New"/>
                <a:ea typeface="Courier New"/>
                <a:cs typeface="Courier New"/>
                <a:sym typeface="Courier New"/>
              </a:rPr>
              <a:t>(</a:t>
            </a:r>
            <a:r>
              <a:rPr i="1" lang="es-419" sz="1000">
                <a:solidFill>
                  <a:srgbClr val="D6DEEB"/>
                </a:solidFill>
                <a:latin typeface="Courier New"/>
                <a:ea typeface="Courier New"/>
                <a:cs typeface="Courier New"/>
                <a:sym typeface="Courier New"/>
              </a:rPr>
              <a:t>error</a:t>
            </a:r>
            <a:r>
              <a:rPr lang="es-419" sz="1000">
                <a:solidFill>
                  <a:srgbClr val="D6DEEB"/>
                </a:solidFill>
                <a:latin typeface="Courier New"/>
                <a:ea typeface="Courier New"/>
                <a:cs typeface="Courier New"/>
                <a:sym typeface="Courier New"/>
              </a:rPr>
              <a:t>)</a:t>
            </a:r>
            <a:r>
              <a:rPr lang="es-419" sz="1000">
                <a:solidFill>
                  <a:srgbClr val="C792EA"/>
                </a:solidFill>
                <a:latin typeface="Courier New"/>
                <a:ea typeface="Courier New"/>
                <a:cs typeface="Courier New"/>
                <a:sym typeface="Courier New"/>
              </a:rPr>
              <a:t>;</a:t>
            </a:r>
            <a:endParaRPr sz="100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000">
                <a:solidFill>
                  <a:srgbClr val="C792EA"/>
                </a:solidFill>
                <a:latin typeface="Courier New"/>
                <a:ea typeface="Courier New"/>
                <a:cs typeface="Courier New"/>
                <a:sym typeface="Courier New"/>
              </a:rPr>
              <a:t> </a:t>
            </a:r>
            <a:r>
              <a:rPr lang="es-419" sz="1000">
                <a:solidFill>
                  <a:srgbClr val="C792EA"/>
                </a:solidFill>
                <a:latin typeface="Courier New"/>
                <a:ea typeface="Courier New"/>
                <a:cs typeface="Courier New"/>
                <a:sym typeface="Courier New"/>
              </a:rPr>
              <a:t>}</a:t>
            </a:r>
            <a:endParaRPr sz="100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000">
                <a:solidFill>
                  <a:srgbClr val="C792EA"/>
                </a:solidFill>
                <a:latin typeface="Courier New"/>
                <a:ea typeface="Courier New"/>
                <a:cs typeface="Courier New"/>
                <a:sym typeface="Courier New"/>
              </a:rPr>
              <a:t> </a:t>
            </a:r>
            <a:r>
              <a:rPr i="1" lang="es-419" sz="1000">
                <a:solidFill>
                  <a:srgbClr val="D6DEEB"/>
                </a:solidFill>
                <a:latin typeface="Courier New"/>
                <a:ea typeface="Courier New"/>
                <a:cs typeface="Courier New"/>
                <a:sym typeface="Courier New"/>
              </a:rPr>
              <a:t>observer</a:t>
            </a:r>
            <a:r>
              <a:rPr i="1" lang="es-419" sz="1000">
                <a:solidFill>
                  <a:srgbClr val="C792EA"/>
                </a:solidFill>
                <a:latin typeface="Courier New"/>
                <a:ea typeface="Courier New"/>
                <a:cs typeface="Courier New"/>
                <a:sym typeface="Courier New"/>
              </a:rPr>
              <a:t>.</a:t>
            </a:r>
            <a:r>
              <a:rPr i="1" lang="es-419" sz="1000">
                <a:solidFill>
                  <a:srgbClr val="82AAFF"/>
                </a:solidFill>
                <a:latin typeface="Courier New"/>
                <a:ea typeface="Courier New"/>
                <a:cs typeface="Courier New"/>
                <a:sym typeface="Courier New"/>
              </a:rPr>
              <a:t>complete</a:t>
            </a:r>
            <a:r>
              <a:rPr lang="es-419" sz="1000">
                <a:solidFill>
                  <a:srgbClr val="D6DEEB"/>
                </a:solidFill>
                <a:latin typeface="Courier New"/>
                <a:ea typeface="Courier New"/>
                <a:cs typeface="Courier New"/>
                <a:sym typeface="Courier New"/>
              </a:rPr>
              <a:t>()</a:t>
            </a:r>
            <a:r>
              <a:rPr lang="es-419" sz="1000">
                <a:solidFill>
                  <a:srgbClr val="C792EA"/>
                </a:solidFill>
                <a:latin typeface="Courier New"/>
                <a:ea typeface="Courier New"/>
                <a:cs typeface="Courier New"/>
                <a:sym typeface="Courier New"/>
              </a:rPr>
              <a:t>;</a:t>
            </a:r>
            <a:endParaRPr sz="100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C792EA"/>
                </a:solidFill>
                <a:latin typeface="Courier New"/>
                <a:ea typeface="Courier New"/>
                <a:cs typeface="Courier New"/>
                <a:sym typeface="Courier New"/>
              </a:rPr>
              <a:t>}</a:t>
            </a:r>
            <a:r>
              <a:rPr lang="es-419" sz="1000">
                <a:solidFill>
                  <a:srgbClr val="D6DEEB"/>
                </a:solidFill>
                <a:latin typeface="Courier New"/>
                <a:ea typeface="Courier New"/>
                <a:cs typeface="Courier New"/>
                <a:sym typeface="Courier New"/>
              </a:rPr>
              <a:t>);</a:t>
            </a:r>
            <a:endParaRPr sz="1750">
              <a:solidFill>
                <a:srgbClr val="C792EA"/>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64"/>
          <p:cNvGrpSpPr/>
          <p:nvPr/>
        </p:nvGrpSpPr>
        <p:grpSpPr>
          <a:xfrm>
            <a:off x="4202551" y="765661"/>
            <a:ext cx="738900" cy="738974"/>
            <a:chOff x="974706" y="2467173"/>
            <a:chExt cx="738900" cy="738900"/>
          </a:xfrm>
        </p:grpSpPr>
        <p:sp>
          <p:nvSpPr>
            <p:cNvPr id="454" name="Google Shape;454;p6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6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56" name="Google Shape;456;p64"/>
          <p:cNvSpPr txBox="1"/>
          <p:nvPr/>
        </p:nvSpPr>
        <p:spPr>
          <a:xfrm>
            <a:off x="1461300" y="16670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Servicio y Consumición + Retorno observables</a:t>
            </a:r>
            <a:endParaRPr b="1" sz="4000">
              <a:solidFill>
                <a:schemeClr val="dk1"/>
              </a:solidFill>
              <a:highlight>
                <a:srgbClr val="EAFF6A"/>
              </a:highlight>
              <a:latin typeface="DM Sans"/>
              <a:ea typeface="DM Sans"/>
              <a:cs typeface="DM Sans"/>
              <a:sym typeface="DM Sans"/>
            </a:endParaRPr>
          </a:p>
        </p:txBody>
      </p:sp>
      <p:sp>
        <p:nvSpPr>
          <p:cNvPr id="457" name="Google Shape;457;p64"/>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Duración: </a:t>
            </a:r>
            <a:r>
              <a:rPr b="1" lang="es-419" sz="2000">
                <a:solidFill>
                  <a:srgbClr val="999999"/>
                </a:solidFill>
                <a:latin typeface="DM Sans"/>
                <a:ea typeface="DM Sans"/>
                <a:cs typeface="DM Sans"/>
                <a:sym typeface="DM Sans"/>
              </a:rPr>
              <a:t>20 minutos</a:t>
            </a:r>
            <a:endParaRPr b="1" sz="2000">
              <a:solidFill>
                <a:srgbClr val="999999"/>
              </a:solidFill>
              <a:latin typeface="DM Sans"/>
              <a:ea typeface="DM Sans"/>
              <a:cs typeface="DM Sans"/>
              <a:sym typeface="DM Sans"/>
            </a:endParaRPr>
          </a:p>
        </p:txBody>
      </p:sp>
      <p:sp>
        <p:nvSpPr>
          <p:cNvPr id="458" name="Google Shape;458;p64"/>
          <p:cNvSpPr txBox="1"/>
          <p:nvPr/>
        </p:nvSpPr>
        <p:spPr>
          <a:xfrm>
            <a:off x="987300" y="30049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2"/>
                </a:solidFill>
                <a:latin typeface="DM Sans"/>
                <a:ea typeface="DM Sans"/>
                <a:cs typeface="DM Sans"/>
                <a:sym typeface="DM Sans"/>
              </a:rPr>
              <a:t>¡Manos a la obra! ✨🚀</a:t>
            </a:r>
            <a:endParaRPr sz="2000">
              <a:solidFill>
                <a:schemeClr val="dk2"/>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grpSp>
        <p:nvGrpSpPr>
          <p:cNvPr id="463" name="Google Shape;463;p65"/>
          <p:cNvGrpSpPr/>
          <p:nvPr/>
        </p:nvGrpSpPr>
        <p:grpSpPr>
          <a:xfrm>
            <a:off x="501452" y="483061"/>
            <a:ext cx="401518" cy="401518"/>
            <a:chOff x="974706" y="2467173"/>
            <a:chExt cx="738900" cy="738900"/>
          </a:xfrm>
        </p:grpSpPr>
        <p:sp>
          <p:nvSpPr>
            <p:cNvPr id="464" name="Google Shape;464;p6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6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66" name="Google Shape;466;p65"/>
          <p:cNvSpPr txBox="1"/>
          <p:nvPr/>
        </p:nvSpPr>
        <p:spPr>
          <a:xfrm>
            <a:off x="501450" y="1081750"/>
            <a:ext cx="6636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Servicio y Consumición + Retorno observables</a:t>
            </a:r>
            <a:endParaRPr b="1" sz="4000">
              <a:solidFill>
                <a:schemeClr val="dk1"/>
              </a:solidFill>
              <a:latin typeface="DM Sans"/>
              <a:ea typeface="DM Sans"/>
              <a:cs typeface="DM Sans"/>
              <a:sym typeface="DM Sans"/>
            </a:endParaRPr>
          </a:p>
        </p:txBody>
      </p:sp>
      <p:pic>
        <p:nvPicPr>
          <p:cNvPr id="467" name="Google Shape;467;p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8" name="Google Shape;468;p65"/>
          <p:cNvSpPr txBox="1"/>
          <p:nvPr/>
        </p:nvSpPr>
        <p:spPr>
          <a:xfrm>
            <a:off x="549525" y="2482338"/>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Consigna:</a:t>
            </a:r>
            <a:r>
              <a:rPr lang="es-419" sz="1350">
                <a:latin typeface="DM Sans"/>
                <a:ea typeface="DM Sans"/>
                <a:cs typeface="DM Sans"/>
                <a:sym typeface="DM Sans"/>
              </a:rPr>
              <a:t> Ahora, te invitamos a implementar un servicio y consumirlo desde un componente 🤯. Luego, vamos un paso más allá, ¿Te animas a implementar el retorno de observables en el servicio antedicho? 👀</a:t>
            </a:r>
            <a:endParaRPr sz="1350">
              <a:latin typeface="DM Sans"/>
              <a:ea typeface="DM Sans"/>
              <a:cs typeface="DM Sans"/>
              <a:sym typeface="DM Sans"/>
            </a:endParaRPr>
          </a:p>
        </p:txBody>
      </p:sp>
      <p:sp>
        <p:nvSpPr>
          <p:cNvPr id="469" name="Google Shape;469;p6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470" name="Google Shape;470;p65"/>
          <p:cNvSpPr txBox="1"/>
          <p:nvPr/>
        </p:nvSpPr>
        <p:spPr>
          <a:xfrm>
            <a:off x="549525" y="3574188"/>
            <a:ext cx="4987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Tiempo: </a:t>
            </a:r>
            <a:r>
              <a:rPr lang="es-419" sz="1350">
                <a:latin typeface="DM Sans"/>
                <a:ea typeface="DM Sans"/>
                <a:cs typeface="DM Sans"/>
                <a:sym typeface="DM Sans"/>
              </a:rPr>
              <a:t>20 minutos</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grpSp>
        <p:nvGrpSpPr>
          <p:cNvPr id="475" name="Google Shape;475;p66"/>
          <p:cNvGrpSpPr/>
          <p:nvPr/>
        </p:nvGrpSpPr>
        <p:grpSpPr>
          <a:xfrm>
            <a:off x="4395280" y="1403800"/>
            <a:ext cx="3267562" cy="552300"/>
            <a:chOff x="482775" y="1313300"/>
            <a:chExt cx="2168400" cy="552300"/>
          </a:xfrm>
        </p:grpSpPr>
        <p:sp>
          <p:nvSpPr>
            <p:cNvPr id="476" name="Google Shape;476;p66"/>
            <p:cNvSpPr/>
            <p:nvPr/>
          </p:nvSpPr>
          <p:spPr>
            <a:xfrm>
              <a:off x="482775" y="1313300"/>
              <a:ext cx="2168400" cy="5523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6"/>
            <p:cNvSpPr txBox="1"/>
            <p:nvPr/>
          </p:nvSpPr>
          <p:spPr>
            <a:xfrm>
              <a:off x="543775" y="1313300"/>
              <a:ext cx="1812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highlight>
                    <a:schemeClr val="accent6"/>
                  </a:highlight>
                  <a:latin typeface="DM Sans"/>
                  <a:ea typeface="DM Sans"/>
                  <a:cs typeface="DM Sans"/>
                  <a:sym typeface="DM Sans"/>
                </a:rPr>
                <a:t>miComponente.component.ts</a:t>
              </a:r>
              <a:endParaRPr sz="1350">
                <a:highlight>
                  <a:schemeClr val="accent6"/>
                </a:highlight>
                <a:latin typeface="DM Sans"/>
                <a:ea typeface="DM Sans"/>
                <a:cs typeface="DM Sans"/>
                <a:sym typeface="DM Sans"/>
              </a:endParaRPr>
            </a:p>
          </p:txBody>
        </p:sp>
      </p:grpSp>
      <p:grpSp>
        <p:nvGrpSpPr>
          <p:cNvPr id="478" name="Google Shape;478;p66"/>
          <p:cNvGrpSpPr/>
          <p:nvPr/>
        </p:nvGrpSpPr>
        <p:grpSpPr>
          <a:xfrm>
            <a:off x="482775" y="1386000"/>
            <a:ext cx="2168400" cy="552300"/>
            <a:chOff x="482775" y="1313300"/>
            <a:chExt cx="2168400" cy="552300"/>
          </a:xfrm>
        </p:grpSpPr>
        <p:sp>
          <p:nvSpPr>
            <p:cNvPr id="479" name="Google Shape;479;p66"/>
            <p:cNvSpPr/>
            <p:nvPr/>
          </p:nvSpPr>
          <p:spPr>
            <a:xfrm>
              <a:off x="482775" y="1313300"/>
              <a:ext cx="2168400" cy="5523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6"/>
            <p:cNvSpPr txBox="1"/>
            <p:nvPr/>
          </p:nvSpPr>
          <p:spPr>
            <a:xfrm>
              <a:off x="543775" y="1313300"/>
              <a:ext cx="1812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highlight>
                    <a:schemeClr val="accent6"/>
                  </a:highlight>
                  <a:latin typeface="DM Sans"/>
                  <a:ea typeface="DM Sans"/>
                  <a:cs typeface="DM Sans"/>
                  <a:sym typeface="DM Sans"/>
                </a:rPr>
                <a:t>miServicio.service.ts</a:t>
              </a:r>
              <a:endParaRPr sz="1350">
                <a:highlight>
                  <a:schemeClr val="accent6"/>
                </a:highlight>
                <a:latin typeface="DM Sans"/>
                <a:ea typeface="DM Sans"/>
                <a:cs typeface="DM Sans"/>
                <a:sym typeface="DM Sans"/>
              </a:endParaRPr>
            </a:p>
          </p:txBody>
        </p:sp>
      </p:grpSp>
      <p:grpSp>
        <p:nvGrpSpPr>
          <p:cNvPr id="481" name="Google Shape;481;p66"/>
          <p:cNvGrpSpPr/>
          <p:nvPr/>
        </p:nvGrpSpPr>
        <p:grpSpPr>
          <a:xfrm>
            <a:off x="501452" y="483061"/>
            <a:ext cx="401518" cy="401518"/>
            <a:chOff x="974706" y="2467173"/>
            <a:chExt cx="738900" cy="738900"/>
          </a:xfrm>
        </p:grpSpPr>
        <p:sp>
          <p:nvSpPr>
            <p:cNvPr id="482" name="Google Shape;482;p6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3" name="Google Shape;483;p6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pic>
        <p:nvPicPr>
          <p:cNvPr id="484" name="Google Shape;484;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85" name="Google Shape;485;p6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486" name="Google Shape;486;p66"/>
          <p:cNvSpPr txBox="1"/>
          <p:nvPr/>
        </p:nvSpPr>
        <p:spPr>
          <a:xfrm>
            <a:off x="475200" y="1728700"/>
            <a:ext cx="3491400" cy="288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850">
                <a:solidFill>
                  <a:srgbClr val="C586C0"/>
                </a:solidFill>
                <a:highlight>
                  <a:schemeClr val="dk1"/>
                </a:highlight>
                <a:latin typeface="Consolas"/>
                <a:ea typeface="Consolas"/>
                <a:cs typeface="Consolas"/>
                <a:sym typeface="Consolas"/>
              </a:rPr>
              <a:t>import</a:t>
            </a:r>
            <a:r>
              <a:rPr lang="es-419" sz="850">
                <a:solidFill>
                  <a:srgbClr val="D4D4D4"/>
                </a:solidFill>
                <a:highlight>
                  <a:schemeClr val="dk1"/>
                </a:highlight>
                <a:latin typeface="Consolas"/>
                <a:ea typeface="Consolas"/>
                <a:cs typeface="Consolas"/>
                <a:sym typeface="Consolas"/>
              </a:rPr>
              <a:t> { </a:t>
            </a:r>
            <a:r>
              <a:rPr lang="es-419" sz="850">
                <a:solidFill>
                  <a:srgbClr val="9CDCFE"/>
                </a:solidFill>
                <a:highlight>
                  <a:schemeClr val="dk1"/>
                </a:highlight>
                <a:latin typeface="Consolas"/>
                <a:ea typeface="Consolas"/>
                <a:cs typeface="Consolas"/>
                <a:sym typeface="Consolas"/>
              </a:rPr>
              <a:t>Component</a:t>
            </a: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OnInit</a:t>
            </a:r>
            <a:r>
              <a:rPr lang="es-419" sz="850">
                <a:solidFill>
                  <a:srgbClr val="D4D4D4"/>
                </a:solidFill>
                <a:highlight>
                  <a:schemeClr val="dk1"/>
                </a:highlight>
                <a:latin typeface="Consolas"/>
                <a:ea typeface="Consolas"/>
                <a:cs typeface="Consolas"/>
                <a:sym typeface="Consolas"/>
              </a:rPr>
              <a:t> } </a:t>
            </a:r>
            <a:r>
              <a:rPr lang="es-419" sz="850">
                <a:solidFill>
                  <a:srgbClr val="C586C0"/>
                </a:solidFill>
                <a:highlight>
                  <a:schemeClr val="dk1"/>
                </a:highlight>
                <a:latin typeface="Consolas"/>
                <a:ea typeface="Consolas"/>
                <a:cs typeface="Consolas"/>
                <a:sym typeface="Consolas"/>
              </a:rPr>
              <a:t>from</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'@angular/core'</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C586C0"/>
                </a:solidFill>
                <a:highlight>
                  <a:schemeClr val="dk1"/>
                </a:highlight>
                <a:latin typeface="Consolas"/>
                <a:ea typeface="Consolas"/>
                <a:cs typeface="Consolas"/>
                <a:sym typeface="Consolas"/>
              </a:rPr>
              <a:t>import</a:t>
            </a:r>
            <a:r>
              <a:rPr lang="es-419" sz="850">
                <a:solidFill>
                  <a:srgbClr val="D4D4D4"/>
                </a:solidFill>
                <a:highlight>
                  <a:schemeClr val="dk1"/>
                </a:highlight>
                <a:latin typeface="Consolas"/>
                <a:ea typeface="Consolas"/>
                <a:cs typeface="Consolas"/>
                <a:sym typeface="Consolas"/>
              </a:rPr>
              <a:t> { </a:t>
            </a:r>
            <a:r>
              <a:rPr lang="es-419" sz="850">
                <a:solidFill>
                  <a:srgbClr val="9CDCFE"/>
                </a:solidFill>
                <a:highlight>
                  <a:schemeClr val="dk1"/>
                </a:highlight>
                <a:latin typeface="Consolas"/>
                <a:ea typeface="Consolas"/>
                <a:cs typeface="Consolas"/>
                <a:sym typeface="Consolas"/>
              </a:rPr>
              <a:t>MiServicioService</a:t>
            </a:r>
            <a:r>
              <a:rPr lang="es-419" sz="850">
                <a:solidFill>
                  <a:srgbClr val="D4D4D4"/>
                </a:solidFill>
                <a:highlight>
                  <a:schemeClr val="dk1"/>
                </a:highlight>
                <a:latin typeface="Consolas"/>
                <a:ea typeface="Consolas"/>
                <a:cs typeface="Consolas"/>
                <a:sym typeface="Consolas"/>
              </a:rPr>
              <a:t> } </a:t>
            </a:r>
            <a:r>
              <a:rPr lang="es-419" sz="850">
                <a:solidFill>
                  <a:srgbClr val="C586C0"/>
                </a:solidFill>
                <a:highlight>
                  <a:schemeClr val="dk1"/>
                </a:highlight>
                <a:latin typeface="Consolas"/>
                <a:ea typeface="Consolas"/>
                <a:cs typeface="Consolas"/>
                <a:sym typeface="Consolas"/>
              </a:rPr>
              <a:t>from</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'src/app/services/mi-servicio.service'</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a:t>
            </a:r>
            <a:r>
              <a:rPr lang="es-419" sz="850">
                <a:solidFill>
                  <a:srgbClr val="4EC9B0"/>
                </a:solidFill>
                <a:highlight>
                  <a:schemeClr val="dk1"/>
                </a:highlight>
                <a:latin typeface="Consolas"/>
                <a:ea typeface="Consolas"/>
                <a:cs typeface="Consolas"/>
                <a:sym typeface="Consolas"/>
              </a:rPr>
              <a:t>Component</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selector:</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'app-componente1'</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templateUrl:</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'./componente1.component.html'</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styleUrls:</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'./componente1.component.scss'</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C586C0"/>
                </a:solidFill>
                <a:highlight>
                  <a:schemeClr val="dk1"/>
                </a:highlight>
                <a:latin typeface="Consolas"/>
                <a:ea typeface="Consolas"/>
                <a:cs typeface="Consolas"/>
                <a:sym typeface="Consolas"/>
              </a:rPr>
              <a:t>export</a:t>
            </a:r>
            <a:r>
              <a:rPr lang="es-419" sz="850">
                <a:solidFill>
                  <a:srgbClr val="D4D4D4"/>
                </a:solidFill>
                <a:highlight>
                  <a:schemeClr val="dk1"/>
                </a:highlight>
                <a:latin typeface="Consolas"/>
                <a:ea typeface="Consolas"/>
                <a:cs typeface="Consolas"/>
                <a:sym typeface="Consolas"/>
              </a:rPr>
              <a:t> </a:t>
            </a:r>
            <a:r>
              <a:rPr lang="es-419" sz="850">
                <a:solidFill>
                  <a:srgbClr val="569CD6"/>
                </a:solidFill>
                <a:highlight>
                  <a:schemeClr val="dk1"/>
                </a:highlight>
                <a:latin typeface="Consolas"/>
                <a:ea typeface="Consolas"/>
                <a:cs typeface="Consolas"/>
                <a:sym typeface="Consolas"/>
              </a:rPr>
              <a:t>class</a:t>
            </a:r>
            <a:r>
              <a:rPr lang="es-419" sz="850">
                <a:solidFill>
                  <a:srgbClr val="D4D4D4"/>
                </a:solidFill>
                <a:highlight>
                  <a:schemeClr val="dk1"/>
                </a:highlight>
                <a:latin typeface="Consolas"/>
                <a:ea typeface="Consolas"/>
                <a:cs typeface="Consolas"/>
                <a:sym typeface="Consolas"/>
              </a:rPr>
              <a:t> </a:t>
            </a:r>
            <a:r>
              <a:rPr lang="es-419" sz="850">
                <a:solidFill>
                  <a:srgbClr val="4EC9B0"/>
                </a:solidFill>
                <a:highlight>
                  <a:schemeClr val="dk1"/>
                </a:highlight>
                <a:latin typeface="Consolas"/>
                <a:ea typeface="Consolas"/>
                <a:cs typeface="Consolas"/>
                <a:sym typeface="Consolas"/>
              </a:rPr>
              <a:t>Componente1Component</a:t>
            </a:r>
            <a:r>
              <a:rPr lang="es-419" sz="850">
                <a:solidFill>
                  <a:srgbClr val="D4D4D4"/>
                </a:solidFill>
                <a:highlight>
                  <a:schemeClr val="dk1"/>
                </a:highlight>
                <a:latin typeface="Consolas"/>
                <a:ea typeface="Consolas"/>
                <a:cs typeface="Consolas"/>
                <a:sym typeface="Consolas"/>
              </a:rPr>
              <a:t> </a:t>
            </a:r>
            <a:r>
              <a:rPr lang="es-419" sz="850">
                <a:solidFill>
                  <a:srgbClr val="569CD6"/>
                </a:solidFill>
                <a:highlight>
                  <a:schemeClr val="dk1"/>
                </a:highlight>
                <a:latin typeface="Consolas"/>
                <a:ea typeface="Consolas"/>
                <a:cs typeface="Consolas"/>
                <a:sym typeface="Consolas"/>
              </a:rPr>
              <a:t>implements</a:t>
            </a:r>
            <a:r>
              <a:rPr lang="es-419" sz="850">
                <a:solidFill>
                  <a:srgbClr val="D4D4D4"/>
                </a:solidFill>
                <a:highlight>
                  <a:schemeClr val="dk1"/>
                </a:highlight>
                <a:latin typeface="Consolas"/>
                <a:ea typeface="Consolas"/>
                <a:cs typeface="Consolas"/>
                <a:sym typeface="Consolas"/>
              </a:rPr>
              <a:t> </a:t>
            </a:r>
            <a:r>
              <a:rPr lang="es-419" sz="850">
                <a:solidFill>
                  <a:srgbClr val="4EC9B0"/>
                </a:solidFill>
                <a:highlight>
                  <a:schemeClr val="dk1"/>
                </a:highlight>
                <a:latin typeface="Consolas"/>
                <a:ea typeface="Consolas"/>
                <a:cs typeface="Consolas"/>
                <a:sym typeface="Consolas"/>
              </a:rPr>
              <a:t>OnInit</a:t>
            </a: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569CD6"/>
                </a:solidFill>
                <a:highlight>
                  <a:schemeClr val="dk1"/>
                </a:highlight>
                <a:latin typeface="Consolas"/>
                <a:ea typeface="Consolas"/>
                <a:cs typeface="Consolas"/>
                <a:sym typeface="Consolas"/>
              </a:rPr>
              <a:t>constructor</a:t>
            </a:r>
            <a:r>
              <a:rPr lang="es-419" sz="850">
                <a:solidFill>
                  <a:srgbClr val="D4D4D4"/>
                </a:solidFill>
                <a:highlight>
                  <a:schemeClr val="dk1"/>
                </a:highlight>
                <a:latin typeface="Consolas"/>
                <a:ea typeface="Consolas"/>
                <a:cs typeface="Consolas"/>
                <a:sym typeface="Consolas"/>
              </a:rPr>
              <a:t>(</a:t>
            </a:r>
            <a:r>
              <a:rPr lang="es-419" sz="850">
                <a:solidFill>
                  <a:srgbClr val="569CD6"/>
                </a:solidFill>
                <a:highlight>
                  <a:schemeClr val="dk1"/>
                </a:highlight>
                <a:latin typeface="Consolas"/>
                <a:ea typeface="Consolas"/>
                <a:cs typeface="Consolas"/>
                <a:sym typeface="Consolas"/>
              </a:rPr>
              <a:t>private</a:t>
            </a: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servicio</a:t>
            </a:r>
            <a:r>
              <a:rPr lang="es-419" sz="850">
                <a:solidFill>
                  <a:srgbClr val="D4D4D4"/>
                </a:solidFill>
                <a:highlight>
                  <a:schemeClr val="dk1"/>
                </a:highlight>
                <a:latin typeface="Consolas"/>
                <a:ea typeface="Consolas"/>
                <a:cs typeface="Consolas"/>
                <a:sym typeface="Consolas"/>
              </a:rPr>
              <a:t>: </a:t>
            </a:r>
            <a:r>
              <a:rPr lang="es-419" sz="850">
                <a:solidFill>
                  <a:srgbClr val="4EC9B0"/>
                </a:solidFill>
                <a:highlight>
                  <a:schemeClr val="dk1"/>
                </a:highlight>
                <a:latin typeface="Consolas"/>
                <a:ea typeface="Consolas"/>
                <a:cs typeface="Consolas"/>
                <a:sym typeface="Consolas"/>
              </a:rPr>
              <a:t>MiServicioService</a:t>
            </a: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console</a:t>
            </a:r>
            <a:r>
              <a:rPr lang="es-419" sz="850">
                <a:solidFill>
                  <a:srgbClr val="D4D4D4"/>
                </a:solidFill>
                <a:highlight>
                  <a:schemeClr val="dk1"/>
                </a:highlight>
                <a:latin typeface="Consolas"/>
                <a:ea typeface="Consolas"/>
                <a:cs typeface="Consolas"/>
                <a:sym typeface="Consolas"/>
              </a:rPr>
              <a:t>.</a:t>
            </a:r>
            <a:r>
              <a:rPr lang="es-419" sz="850">
                <a:solidFill>
                  <a:srgbClr val="DCDCAA"/>
                </a:solidFill>
                <a:highlight>
                  <a:schemeClr val="dk1"/>
                </a:highlight>
                <a:latin typeface="Consolas"/>
                <a:ea typeface="Consolas"/>
                <a:cs typeface="Consolas"/>
                <a:sym typeface="Consolas"/>
              </a:rPr>
              <a:t>log</a:t>
            </a:r>
            <a:r>
              <a:rPr lang="es-419" sz="850">
                <a:solidFill>
                  <a:srgbClr val="D4D4D4"/>
                </a:solidFill>
                <a:highlight>
                  <a:schemeClr val="dk1"/>
                </a:highlight>
                <a:latin typeface="Consolas"/>
                <a:ea typeface="Consolas"/>
                <a:cs typeface="Consolas"/>
                <a:sym typeface="Consolas"/>
              </a:rPr>
              <a:t>(</a:t>
            </a:r>
            <a:r>
              <a:rPr lang="es-419" sz="850">
                <a:solidFill>
                  <a:srgbClr val="9CDCFE"/>
                </a:solidFill>
                <a:highlight>
                  <a:schemeClr val="dk1"/>
                </a:highlight>
                <a:latin typeface="Consolas"/>
                <a:ea typeface="Consolas"/>
                <a:cs typeface="Consolas"/>
                <a:sym typeface="Consolas"/>
              </a:rPr>
              <a:t>servicio</a:t>
            </a:r>
            <a:r>
              <a:rPr lang="es-419" sz="850">
                <a:solidFill>
                  <a:srgbClr val="D4D4D4"/>
                </a:solidFill>
                <a:highlight>
                  <a:schemeClr val="dk1"/>
                </a:highlight>
                <a:latin typeface="Consolas"/>
                <a:ea typeface="Consolas"/>
                <a:cs typeface="Consolas"/>
                <a:sym typeface="Consolas"/>
              </a:rPr>
              <a:t>.</a:t>
            </a:r>
            <a:r>
              <a:rPr lang="es-419" sz="850">
                <a:solidFill>
                  <a:srgbClr val="9CDCFE"/>
                </a:solidFill>
                <a:highlight>
                  <a:schemeClr val="dk1"/>
                </a:highlight>
                <a:latin typeface="Consolas"/>
                <a:ea typeface="Consolas"/>
                <a:cs typeface="Consolas"/>
                <a:sym typeface="Consolas"/>
              </a:rPr>
              <a:t>fontSize</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DCDCAA"/>
                </a:solidFill>
                <a:highlight>
                  <a:schemeClr val="dk1"/>
                </a:highlight>
                <a:latin typeface="Consolas"/>
                <a:ea typeface="Consolas"/>
                <a:cs typeface="Consolas"/>
                <a:sym typeface="Consolas"/>
              </a:rPr>
              <a:t>enviarDato</a:t>
            </a: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569CD6"/>
                </a:solidFill>
                <a:highlight>
                  <a:schemeClr val="dk1"/>
                </a:highlight>
                <a:latin typeface="Consolas"/>
                <a:ea typeface="Consolas"/>
                <a:cs typeface="Consolas"/>
                <a:sym typeface="Consolas"/>
              </a:rPr>
              <a:t>this</a:t>
            </a:r>
            <a:r>
              <a:rPr lang="es-419" sz="850">
                <a:solidFill>
                  <a:srgbClr val="D4D4D4"/>
                </a:solidFill>
                <a:highlight>
                  <a:schemeClr val="dk1"/>
                </a:highlight>
                <a:latin typeface="Consolas"/>
                <a:ea typeface="Consolas"/>
                <a:cs typeface="Consolas"/>
                <a:sym typeface="Consolas"/>
              </a:rPr>
              <a:t>.</a:t>
            </a:r>
            <a:r>
              <a:rPr lang="es-419" sz="850">
                <a:solidFill>
                  <a:srgbClr val="9CDCFE"/>
                </a:solidFill>
                <a:highlight>
                  <a:schemeClr val="dk1"/>
                </a:highlight>
                <a:latin typeface="Consolas"/>
                <a:ea typeface="Consolas"/>
                <a:cs typeface="Consolas"/>
                <a:sym typeface="Consolas"/>
              </a:rPr>
              <a:t>servicio</a:t>
            </a:r>
            <a:r>
              <a:rPr lang="es-419" sz="850">
                <a:solidFill>
                  <a:srgbClr val="D4D4D4"/>
                </a:solidFill>
                <a:highlight>
                  <a:schemeClr val="dk1"/>
                </a:highlight>
                <a:latin typeface="Consolas"/>
                <a:ea typeface="Consolas"/>
                <a:cs typeface="Consolas"/>
                <a:sym typeface="Consolas"/>
              </a:rPr>
              <a:t>.</a:t>
            </a:r>
            <a:r>
              <a:rPr lang="es-419" sz="850">
                <a:solidFill>
                  <a:srgbClr val="DCDCAA"/>
                </a:solidFill>
                <a:highlight>
                  <a:schemeClr val="dk1"/>
                </a:highlight>
                <a:latin typeface="Consolas"/>
                <a:ea typeface="Consolas"/>
                <a:cs typeface="Consolas"/>
                <a:sym typeface="Consolas"/>
              </a:rPr>
              <a:t>setValor</a:t>
            </a:r>
            <a:r>
              <a:rPr lang="es-419" sz="850">
                <a:solidFill>
                  <a:srgbClr val="D4D4D4"/>
                </a:solidFill>
                <a:highlight>
                  <a:schemeClr val="dk1"/>
                </a:highlight>
                <a:latin typeface="Consolas"/>
                <a:ea typeface="Consolas"/>
                <a:cs typeface="Consolas"/>
                <a:sym typeface="Consolas"/>
              </a:rPr>
              <a:t>(</a:t>
            </a:r>
            <a:r>
              <a:rPr lang="es-419" sz="850">
                <a:solidFill>
                  <a:srgbClr val="CE9178"/>
                </a:solidFill>
                <a:highlight>
                  <a:schemeClr val="dk1"/>
                </a:highlight>
                <a:latin typeface="Consolas"/>
                <a:ea typeface="Consolas"/>
                <a:cs typeface="Consolas"/>
                <a:sym typeface="Consolas"/>
              </a:rPr>
              <a:t>'El valor enviado'</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None/>
            </a:pPr>
            <a:r>
              <a:rPr lang="es-419" sz="850">
                <a:solidFill>
                  <a:srgbClr val="D4D4D4"/>
                </a:solidFill>
                <a:highlight>
                  <a:schemeClr val="dk1"/>
                </a:highlight>
                <a:latin typeface="Consolas"/>
                <a:ea typeface="Consolas"/>
                <a:cs typeface="Consolas"/>
                <a:sym typeface="Consolas"/>
              </a:rPr>
              <a:t>}</a:t>
            </a:r>
            <a:endParaRPr sz="750">
              <a:solidFill>
                <a:srgbClr val="C586C0"/>
              </a:solidFill>
              <a:highlight>
                <a:srgbClr val="000000"/>
              </a:highlight>
              <a:latin typeface="Consolas"/>
              <a:ea typeface="Consolas"/>
              <a:cs typeface="Consolas"/>
              <a:sym typeface="Consolas"/>
            </a:endParaRPr>
          </a:p>
        </p:txBody>
      </p:sp>
      <p:sp>
        <p:nvSpPr>
          <p:cNvPr id="487" name="Google Shape;487;p66"/>
          <p:cNvSpPr txBox="1"/>
          <p:nvPr/>
        </p:nvSpPr>
        <p:spPr>
          <a:xfrm>
            <a:off x="4395300" y="1728700"/>
            <a:ext cx="4273500" cy="288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419" sz="850">
                <a:solidFill>
                  <a:srgbClr val="C586C0"/>
                </a:solidFill>
                <a:highlight>
                  <a:schemeClr val="dk1"/>
                </a:highlight>
                <a:latin typeface="Consolas"/>
                <a:ea typeface="Consolas"/>
                <a:cs typeface="Consolas"/>
                <a:sym typeface="Consolas"/>
              </a:rPr>
              <a:t>import</a:t>
            </a:r>
            <a:r>
              <a:rPr lang="es-419" sz="850">
                <a:solidFill>
                  <a:srgbClr val="D4D4D4"/>
                </a:solidFill>
                <a:highlight>
                  <a:schemeClr val="dk1"/>
                </a:highlight>
                <a:latin typeface="Consolas"/>
                <a:ea typeface="Consolas"/>
                <a:cs typeface="Consolas"/>
                <a:sym typeface="Consolas"/>
              </a:rPr>
              <a:t> { </a:t>
            </a:r>
            <a:r>
              <a:rPr lang="es-419" sz="850">
                <a:solidFill>
                  <a:srgbClr val="9CDCFE"/>
                </a:solidFill>
                <a:highlight>
                  <a:schemeClr val="dk1"/>
                </a:highlight>
                <a:latin typeface="Consolas"/>
                <a:ea typeface="Consolas"/>
                <a:cs typeface="Consolas"/>
                <a:sym typeface="Consolas"/>
              </a:rPr>
              <a:t>Component</a:t>
            </a: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OnInit</a:t>
            </a:r>
            <a:r>
              <a:rPr lang="es-419" sz="850">
                <a:solidFill>
                  <a:srgbClr val="D4D4D4"/>
                </a:solidFill>
                <a:highlight>
                  <a:schemeClr val="dk1"/>
                </a:highlight>
                <a:latin typeface="Consolas"/>
                <a:ea typeface="Consolas"/>
                <a:cs typeface="Consolas"/>
                <a:sym typeface="Consolas"/>
              </a:rPr>
              <a:t> } </a:t>
            </a:r>
            <a:r>
              <a:rPr lang="es-419" sz="850">
                <a:solidFill>
                  <a:srgbClr val="C586C0"/>
                </a:solidFill>
                <a:highlight>
                  <a:schemeClr val="dk1"/>
                </a:highlight>
                <a:latin typeface="Consolas"/>
                <a:ea typeface="Consolas"/>
                <a:cs typeface="Consolas"/>
                <a:sym typeface="Consolas"/>
              </a:rPr>
              <a:t>from</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'@angular/core'</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C586C0"/>
                </a:solidFill>
                <a:highlight>
                  <a:schemeClr val="dk1"/>
                </a:highlight>
                <a:latin typeface="Consolas"/>
                <a:ea typeface="Consolas"/>
                <a:cs typeface="Consolas"/>
                <a:sym typeface="Consolas"/>
              </a:rPr>
              <a:t>import</a:t>
            </a:r>
            <a:r>
              <a:rPr lang="es-419" sz="850">
                <a:solidFill>
                  <a:srgbClr val="D4D4D4"/>
                </a:solidFill>
                <a:highlight>
                  <a:schemeClr val="dk1"/>
                </a:highlight>
                <a:latin typeface="Consolas"/>
                <a:ea typeface="Consolas"/>
                <a:cs typeface="Consolas"/>
                <a:sym typeface="Consolas"/>
              </a:rPr>
              <a:t> { </a:t>
            </a:r>
            <a:r>
              <a:rPr lang="es-419" sz="850">
                <a:solidFill>
                  <a:srgbClr val="9CDCFE"/>
                </a:solidFill>
                <a:highlight>
                  <a:schemeClr val="dk1"/>
                </a:highlight>
                <a:latin typeface="Consolas"/>
                <a:ea typeface="Consolas"/>
                <a:cs typeface="Consolas"/>
                <a:sym typeface="Consolas"/>
              </a:rPr>
              <a:t>MiServicioService</a:t>
            </a:r>
            <a:r>
              <a:rPr lang="es-419" sz="850">
                <a:solidFill>
                  <a:srgbClr val="D4D4D4"/>
                </a:solidFill>
                <a:highlight>
                  <a:schemeClr val="dk1"/>
                </a:highlight>
                <a:latin typeface="Consolas"/>
                <a:ea typeface="Consolas"/>
                <a:cs typeface="Consolas"/>
                <a:sym typeface="Consolas"/>
              </a:rPr>
              <a:t> } </a:t>
            </a:r>
            <a:r>
              <a:rPr lang="es-419" sz="850">
                <a:solidFill>
                  <a:srgbClr val="C586C0"/>
                </a:solidFill>
                <a:highlight>
                  <a:schemeClr val="dk1"/>
                </a:highlight>
                <a:latin typeface="Consolas"/>
                <a:ea typeface="Consolas"/>
                <a:cs typeface="Consolas"/>
                <a:sym typeface="Consolas"/>
              </a:rPr>
              <a:t>from</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'src/app/services/mi-servicio.service'</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a:t>
            </a:r>
            <a:r>
              <a:rPr lang="es-419" sz="850">
                <a:solidFill>
                  <a:srgbClr val="4EC9B0"/>
                </a:solidFill>
                <a:highlight>
                  <a:schemeClr val="dk1"/>
                </a:highlight>
                <a:latin typeface="Consolas"/>
                <a:ea typeface="Consolas"/>
                <a:cs typeface="Consolas"/>
                <a:sym typeface="Consolas"/>
              </a:rPr>
              <a:t>Component</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selector:</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'app-componente1'</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templateUrl:</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'./componente1.component.html'</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styleUrls:</a:t>
            </a:r>
            <a:r>
              <a:rPr lang="es-419" sz="850">
                <a:solidFill>
                  <a:srgbClr val="D4D4D4"/>
                </a:solidFill>
                <a:highlight>
                  <a:schemeClr val="dk1"/>
                </a:highlight>
                <a:latin typeface="Consolas"/>
                <a:ea typeface="Consolas"/>
                <a:cs typeface="Consolas"/>
                <a:sym typeface="Consolas"/>
              </a:rPr>
              <a:t> [</a:t>
            </a:r>
            <a:r>
              <a:rPr lang="es-419" sz="850">
                <a:solidFill>
                  <a:srgbClr val="CE9178"/>
                </a:solidFill>
                <a:highlight>
                  <a:schemeClr val="dk1"/>
                </a:highlight>
                <a:latin typeface="Consolas"/>
                <a:ea typeface="Consolas"/>
                <a:cs typeface="Consolas"/>
                <a:sym typeface="Consolas"/>
              </a:rPr>
              <a:t>'./componente1.component.scss'</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C586C0"/>
                </a:solidFill>
                <a:highlight>
                  <a:schemeClr val="dk1"/>
                </a:highlight>
                <a:latin typeface="Consolas"/>
                <a:ea typeface="Consolas"/>
                <a:cs typeface="Consolas"/>
                <a:sym typeface="Consolas"/>
              </a:rPr>
              <a:t>export</a:t>
            </a:r>
            <a:r>
              <a:rPr lang="es-419" sz="850">
                <a:solidFill>
                  <a:srgbClr val="D4D4D4"/>
                </a:solidFill>
                <a:highlight>
                  <a:schemeClr val="dk1"/>
                </a:highlight>
                <a:latin typeface="Consolas"/>
                <a:ea typeface="Consolas"/>
                <a:cs typeface="Consolas"/>
                <a:sym typeface="Consolas"/>
              </a:rPr>
              <a:t> </a:t>
            </a:r>
            <a:r>
              <a:rPr lang="es-419" sz="850">
                <a:solidFill>
                  <a:srgbClr val="569CD6"/>
                </a:solidFill>
                <a:highlight>
                  <a:schemeClr val="dk1"/>
                </a:highlight>
                <a:latin typeface="Consolas"/>
                <a:ea typeface="Consolas"/>
                <a:cs typeface="Consolas"/>
                <a:sym typeface="Consolas"/>
              </a:rPr>
              <a:t>class</a:t>
            </a:r>
            <a:r>
              <a:rPr lang="es-419" sz="850">
                <a:solidFill>
                  <a:srgbClr val="D4D4D4"/>
                </a:solidFill>
                <a:highlight>
                  <a:schemeClr val="dk1"/>
                </a:highlight>
                <a:latin typeface="Consolas"/>
                <a:ea typeface="Consolas"/>
                <a:cs typeface="Consolas"/>
                <a:sym typeface="Consolas"/>
              </a:rPr>
              <a:t> </a:t>
            </a:r>
            <a:r>
              <a:rPr lang="es-419" sz="850">
                <a:solidFill>
                  <a:srgbClr val="4EC9B0"/>
                </a:solidFill>
                <a:highlight>
                  <a:schemeClr val="dk1"/>
                </a:highlight>
                <a:latin typeface="Consolas"/>
                <a:ea typeface="Consolas"/>
                <a:cs typeface="Consolas"/>
                <a:sym typeface="Consolas"/>
              </a:rPr>
              <a:t>Componente1Component</a:t>
            </a:r>
            <a:r>
              <a:rPr lang="es-419" sz="850">
                <a:solidFill>
                  <a:srgbClr val="D4D4D4"/>
                </a:solidFill>
                <a:highlight>
                  <a:schemeClr val="dk1"/>
                </a:highlight>
                <a:latin typeface="Consolas"/>
                <a:ea typeface="Consolas"/>
                <a:cs typeface="Consolas"/>
                <a:sym typeface="Consolas"/>
              </a:rPr>
              <a:t> </a:t>
            </a:r>
            <a:r>
              <a:rPr lang="es-419" sz="850">
                <a:solidFill>
                  <a:srgbClr val="569CD6"/>
                </a:solidFill>
                <a:highlight>
                  <a:schemeClr val="dk1"/>
                </a:highlight>
                <a:latin typeface="Consolas"/>
                <a:ea typeface="Consolas"/>
                <a:cs typeface="Consolas"/>
                <a:sym typeface="Consolas"/>
              </a:rPr>
              <a:t>implements</a:t>
            </a:r>
            <a:r>
              <a:rPr lang="es-419" sz="850">
                <a:solidFill>
                  <a:srgbClr val="D4D4D4"/>
                </a:solidFill>
                <a:highlight>
                  <a:schemeClr val="dk1"/>
                </a:highlight>
                <a:latin typeface="Consolas"/>
                <a:ea typeface="Consolas"/>
                <a:cs typeface="Consolas"/>
                <a:sym typeface="Consolas"/>
              </a:rPr>
              <a:t> </a:t>
            </a:r>
            <a:r>
              <a:rPr lang="es-419" sz="850">
                <a:solidFill>
                  <a:srgbClr val="4EC9B0"/>
                </a:solidFill>
                <a:highlight>
                  <a:schemeClr val="dk1"/>
                </a:highlight>
                <a:latin typeface="Consolas"/>
                <a:ea typeface="Consolas"/>
                <a:cs typeface="Consolas"/>
                <a:sym typeface="Consolas"/>
              </a:rPr>
              <a:t>OnInit</a:t>
            </a: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569CD6"/>
                </a:solidFill>
                <a:highlight>
                  <a:schemeClr val="dk1"/>
                </a:highlight>
                <a:latin typeface="Consolas"/>
                <a:ea typeface="Consolas"/>
                <a:cs typeface="Consolas"/>
                <a:sym typeface="Consolas"/>
              </a:rPr>
              <a:t>constructor</a:t>
            </a:r>
            <a:r>
              <a:rPr lang="es-419" sz="850">
                <a:solidFill>
                  <a:srgbClr val="D4D4D4"/>
                </a:solidFill>
                <a:highlight>
                  <a:schemeClr val="dk1"/>
                </a:highlight>
                <a:latin typeface="Consolas"/>
                <a:ea typeface="Consolas"/>
                <a:cs typeface="Consolas"/>
                <a:sym typeface="Consolas"/>
              </a:rPr>
              <a:t>(</a:t>
            </a:r>
            <a:r>
              <a:rPr lang="es-419" sz="850">
                <a:solidFill>
                  <a:srgbClr val="569CD6"/>
                </a:solidFill>
                <a:highlight>
                  <a:schemeClr val="dk1"/>
                </a:highlight>
                <a:latin typeface="Consolas"/>
                <a:ea typeface="Consolas"/>
                <a:cs typeface="Consolas"/>
                <a:sym typeface="Consolas"/>
              </a:rPr>
              <a:t>private</a:t>
            </a: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servicio</a:t>
            </a:r>
            <a:r>
              <a:rPr lang="es-419" sz="850">
                <a:solidFill>
                  <a:srgbClr val="D4D4D4"/>
                </a:solidFill>
                <a:highlight>
                  <a:schemeClr val="dk1"/>
                </a:highlight>
                <a:latin typeface="Consolas"/>
                <a:ea typeface="Consolas"/>
                <a:cs typeface="Consolas"/>
                <a:sym typeface="Consolas"/>
              </a:rPr>
              <a:t>: </a:t>
            </a:r>
            <a:r>
              <a:rPr lang="es-419" sz="850">
                <a:solidFill>
                  <a:srgbClr val="4EC9B0"/>
                </a:solidFill>
                <a:highlight>
                  <a:schemeClr val="dk1"/>
                </a:highlight>
                <a:latin typeface="Consolas"/>
                <a:ea typeface="Consolas"/>
                <a:cs typeface="Consolas"/>
                <a:sym typeface="Consolas"/>
              </a:rPr>
              <a:t>MiServicioService</a:t>
            </a: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9CDCFE"/>
                </a:solidFill>
                <a:highlight>
                  <a:schemeClr val="dk1"/>
                </a:highlight>
                <a:latin typeface="Consolas"/>
                <a:ea typeface="Consolas"/>
                <a:cs typeface="Consolas"/>
                <a:sym typeface="Consolas"/>
              </a:rPr>
              <a:t>console</a:t>
            </a:r>
            <a:r>
              <a:rPr lang="es-419" sz="850">
                <a:solidFill>
                  <a:srgbClr val="D4D4D4"/>
                </a:solidFill>
                <a:highlight>
                  <a:schemeClr val="dk1"/>
                </a:highlight>
                <a:latin typeface="Consolas"/>
                <a:ea typeface="Consolas"/>
                <a:cs typeface="Consolas"/>
                <a:sym typeface="Consolas"/>
              </a:rPr>
              <a:t>.</a:t>
            </a:r>
            <a:r>
              <a:rPr lang="es-419" sz="850">
                <a:solidFill>
                  <a:srgbClr val="DCDCAA"/>
                </a:solidFill>
                <a:highlight>
                  <a:schemeClr val="dk1"/>
                </a:highlight>
                <a:latin typeface="Consolas"/>
                <a:ea typeface="Consolas"/>
                <a:cs typeface="Consolas"/>
                <a:sym typeface="Consolas"/>
              </a:rPr>
              <a:t>log</a:t>
            </a:r>
            <a:r>
              <a:rPr lang="es-419" sz="850">
                <a:solidFill>
                  <a:srgbClr val="D4D4D4"/>
                </a:solidFill>
                <a:highlight>
                  <a:schemeClr val="dk1"/>
                </a:highlight>
                <a:latin typeface="Consolas"/>
                <a:ea typeface="Consolas"/>
                <a:cs typeface="Consolas"/>
                <a:sym typeface="Consolas"/>
              </a:rPr>
              <a:t>(</a:t>
            </a:r>
            <a:r>
              <a:rPr lang="es-419" sz="850">
                <a:solidFill>
                  <a:srgbClr val="9CDCFE"/>
                </a:solidFill>
                <a:highlight>
                  <a:schemeClr val="dk1"/>
                </a:highlight>
                <a:latin typeface="Consolas"/>
                <a:ea typeface="Consolas"/>
                <a:cs typeface="Consolas"/>
                <a:sym typeface="Consolas"/>
              </a:rPr>
              <a:t>servicio</a:t>
            </a:r>
            <a:r>
              <a:rPr lang="es-419" sz="850">
                <a:solidFill>
                  <a:srgbClr val="D4D4D4"/>
                </a:solidFill>
                <a:highlight>
                  <a:schemeClr val="dk1"/>
                </a:highlight>
                <a:latin typeface="Consolas"/>
                <a:ea typeface="Consolas"/>
                <a:cs typeface="Consolas"/>
                <a:sym typeface="Consolas"/>
              </a:rPr>
              <a:t>.</a:t>
            </a:r>
            <a:r>
              <a:rPr lang="es-419" sz="850">
                <a:solidFill>
                  <a:srgbClr val="9CDCFE"/>
                </a:solidFill>
                <a:highlight>
                  <a:schemeClr val="dk1"/>
                </a:highlight>
                <a:latin typeface="Consolas"/>
                <a:ea typeface="Consolas"/>
                <a:cs typeface="Consolas"/>
                <a:sym typeface="Consolas"/>
              </a:rPr>
              <a:t>fontSize</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DCDCAA"/>
                </a:solidFill>
                <a:highlight>
                  <a:schemeClr val="dk1"/>
                </a:highlight>
                <a:latin typeface="Consolas"/>
                <a:ea typeface="Consolas"/>
                <a:cs typeface="Consolas"/>
                <a:sym typeface="Consolas"/>
              </a:rPr>
              <a:t>enviarDato</a:t>
            </a: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r>
              <a:rPr lang="es-419" sz="850">
                <a:solidFill>
                  <a:srgbClr val="569CD6"/>
                </a:solidFill>
                <a:highlight>
                  <a:schemeClr val="dk1"/>
                </a:highlight>
                <a:latin typeface="Consolas"/>
                <a:ea typeface="Consolas"/>
                <a:cs typeface="Consolas"/>
                <a:sym typeface="Consolas"/>
              </a:rPr>
              <a:t>this</a:t>
            </a:r>
            <a:r>
              <a:rPr lang="es-419" sz="850">
                <a:solidFill>
                  <a:srgbClr val="D4D4D4"/>
                </a:solidFill>
                <a:highlight>
                  <a:schemeClr val="dk1"/>
                </a:highlight>
                <a:latin typeface="Consolas"/>
                <a:ea typeface="Consolas"/>
                <a:cs typeface="Consolas"/>
                <a:sym typeface="Consolas"/>
              </a:rPr>
              <a:t>.</a:t>
            </a:r>
            <a:r>
              <a:rPr lang="es-419" sz="850">
                <a:solidFill>
                  <a:srgbClr val="9CDCFE"/>
                </a:solidFill>
                <a:highlight>
                  <a:schemeClr val="dk1"/>
                </a:highlight>
                <a:latin typeface="Consolas"/>
                <a:ea typeface="Consolas"/>
                <a:cs typeface="Consolas"/>
                <a:sym typeface="Consolas"/>
              </a:rPr>
              <a:t>servicio</a:t>
            </a:r>
            <a:r>
              <a:rPr lang="es-419" sz="850">
                <a:solidFill>
                  <a:srgbClr val="D4D4D4"/>
                </a:solidFill>
                <a:highlight>
                  <a:schemeClr val="dk1"/>
                </a:highlight>
                <a:latin typeface="Consolas"/>
                <a:ea typeface="Consolas"/>
                <a:cs typeface="Consolas"/>
                <a:sym typeface="Consolas"/>
              </a:rPr>
              <a:t>.</a:t>
            </a:r>
            <a:r>
              <a:rPr lang="es-419" sz="850">
                <a:solidFill>
                  <a:srgbClr val="DCDCAA"/>
                </a:solidFill>
                <a:highlight>
                  <a:schemeClr val="dk1"/>
                </a:highlight>
                <a:latin typeface="Consolas"/>
                <a:ea typeface="Consolas"/>
                <a:cs typeface="Consolas"/>
                <a:sym typeface="Consolas"/>
              </a:rPr>
              <a:t>setValor</a:t>
            </a:r>
            <a:r>
              <a:rPr lang="es-419" sz="850">
                <a:solidFill>
                  <a:srgbClr val="D4D4D4"/>
                </a:solidFill>
                <a:highlight>
                  <a:schemeClr val="dk1"/>
                </a:highlight>
                <a:latin typeface="Consolas"/>
                <a:ea typeface="Consolas"/>
                <a:cs typeface="Consolas"/>
                <a:sym typeface="Consolas"/>
              </a:rPr>
              <a:t>(</a:t>
            </a:r>
            <a:r>
              <a:rPr lang="es-419" sz="850">
                <a:solidFill>
                  <a:srgbClr val="CE9178"/>
                </a:solidFill>
                <a:highlight>
                  <a:schemeClr val="dk1"/>
                </a:highlight>
                <a:latin typeface="Consolas"/>
                <a:ea typeface="Consolas"/>
                <a:cs typeface="Consolas"/>
                <a:sym typeface="Consolas"/>
              </a:rPr>
              <a:t>'El valor enviado'</a:t>
            </a: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s-419" sz="850">
                <a:solidFill>
                  <a:srgbClr val="D4D4D4"/>
                </a:solidFill>
                <a:highlight>
                  <a:schemeClr val="dk1"/>
                </a:highlight>
                <a:latin typeface="Consolas"/>
                <a:ea typeface="Consolas"/>
                <a:cs typeface="Consolas"/>
                <a:sym typeface="Consolas"/>
              </a:rPr>
              <a:t>  }</a:t>
            </a:r>
            <a:endParaRPr sz="850">
              <a:solidFill>
                <a:srgbClr val="D4D4D4"/>
              </a:solidFill>
              <a:highlight>
                <a:schemeClr val="dk1"/>
              </a:highlight>
              <a:latin typeface="Consolas"/>
              <a:ea typeface="Consolas"/>
              <a:cs typeface="Consolas"/>
              <a:sym typeface="Consolas"/>
            </a:endParaRPr>
          </a:p>
          <a:p>
            <a:pPr indent="0" lvl="0" marL="0" rtl="0" algn="l">
              <a:lnSpc>
                <a:spcPct val="135714"/>
              </a:lnSpc>
              <a:spcBef>
                <a:spcPts val="0"/>
              </a:spcBef>
              <a:spcAft>
                <a:spcPts val="0"/>
              </a:spcAft>
              <a:buNone/>
            </a:pPr>
            <a:r>
              <a:rPr lang="es-419" sz="850">
                <a:solidFill>
                  <a:srgbClr val="D4D4D4"/>
                </a:solidFill>
                <a:highlight>
                  <a:schemeClr val="dk1"/>
                </a:highlight>
                <a:latin typeface="Consolas"/>
                <a:ea typeface="Consolas"/>
                <a:cs typeface="Consolas"/>
                <a:sym typeface="Consolas"/>
              </a:rPr>
              <a:t>}</a:t>
            </a:r>
            <a:endParaRPr sz="850">
              <a:solidFill>
                <a:srgbClr val="D4D4D4"/>
              </a:solidFill>
              <a:highlight>
                <a:srgbClr val="000000"/>
              </a:highlight>
              <a:latin typeface="Consolas"/>
              <a:ea typeface="Consolas"/>
              <a:cs typeface="Consolas"/>
              <a:sym typeface="Consolas"/>
            </a:endParaRPr>
          </a:p>
        </p:txBody>
      </p:sp>
      <p:sp>
        <p:nvSpPr>
          <p:cNvPr id="488" name="Google Shape;488;p66"/>
          <p:cNvSpPr txBox="1"/>
          <p:nvPr/>
        </p:nvSpPr>
        <p:spPr>
          <a:xfrm>
            <a:off x="501450" y="900000"/>
            <a:ext cx="589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DM Sans"/>
                <a:ea typeface="DM Sans"/>
                <a:cs typeface="DM Sans"/>
                <a:sym typeface="DM Sans"/>
              </a:rPr>
              <a:t>Servicio y Consumición (Resolución)</a:t>
            </a:r>
            <a:endParaRPr b="1" sz="160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1"/>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22" name="Google Shape;122;p31"/>
          <p:cNvPicPr preferRelativeResize="0"/>
          <p:nvPr/>
        </p:nvPicPr>
        <p:blipFill>
          <a:blip r:embed="rId3">
            <a:alphaModFix/>
          </a:blip>
          <a:stretch>
            <a:fillRect/>
          </a:stretch>
        </p:blipFill>
        <p:spPr>
          <a:xfrm>
            <a:off x="2172438" y="1893700"/>
            <a:ext cx="196975" cy="196975"/>
          </a:xfrm>
          <a:prstGeom prst="rect">
            <a:avLst/>
          </a:prstGeom>
          <a:noFill/>
          <a:ln>
            <a:noFill/>
          </a:ln>
        </p:spPr>
      </p:pic>
      <p:sp>
        <p:nvSpPr>
          <p:cNvPr id="123" name="Google Shape;123;p31"/>
          <p:cNvSpPr txBox="1"/>
          <p:nvPr/>
        </p:nvSpPr>
        <p:spPr>
          <a:xfrm>
            <a:off x="2690561" y="1800000"/>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Incorporar </a:t>
            </a:r>
            <a:r>
              <a:rPr lang="es-419" sz="1350">
                <a:solidFill>
                  <a:schemeClr val="lt1"/>
                </a:solidFill>
                <a:latin typeface="DM Sans"/>
                <a:ea typeface="DM Sans"/>
                <a:cs typeface="DM Sans"/>
                <a:sym typeface="DM Sans"/>
              </a:rPr>
              <a:t>los principios básicos de la programación reactiva.</a:t>
            </a:r>
            <a:endParaRPr sz="1350">
              <a:solidFill>
                <a:schemeClr val="lt1"/>
              </a:solidFill>
              <a:latin typeface="DM Sans"/>
              <a:ea typeface="DM Sans"/>
              <a:cs typeface="DM Sans"/>
              <a:sym typeface="DM Sans"/>
            </a:endParaRPr>
          </a:p>
        </p:txBody>
      </p:sp>
      <p:pic>
        <p:nvPicPr>
          <p:cNvPr id="124" name="Google Shape;124;p31"/>
          <p:cNvPicPr preferRelativeResize="0"/>
          <p:nvPr/>
        </p:nvPicPr>
        <p:blipFill>
          <a:blip r:embed="rId3">
            <a:alphaModFix/>
          </a:blip>
          <a:stretch>
            <a:fillRect/>
          </a:stretch>
        </p:blipFill>
        <p:spPr>
          <a:xfrm>
            <a:off x="2172438" y="2796000"/>
            <a:ext cx="196975" cy="196975"/>
          </a:xfrm>
          <a:prstGeom prst="rect">
            <a:avLst/>
          </a:prstGeom>
          <a:noFill/>
          <a:ln>
            <a:noFill/>
          </a:ln>
        </p:spPr>
      </p:pic>
      <p:sp>
        <p:nvSpPr>
          <p:cNvPr id="125" name="Google Shape;125;p31"/>
          <p:cNvSpPr txBox="1"/>
          <p:nvPr/>
        </p:nvSpPr>
        <p:spPr>
          <a:xfrm>
            <a:off x="2690561" y="2707925"/>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Profundizar </a:t>
            </a:r>
            <a:r>
              <a:rPr lang="es-419" sz="1350">
                <a:solidFill>
                  <a:schemeClr val="lt1"/>
                </a:solidFill>
                <a:latin typeface="DM Sans"/>
                <a:ea typeface="DM Sans"/>
                <a:cs typeface="DM Sans"/>
                <a:sym typeface="DM Sans"/>
              </a:rPr>
              <a:t>en la utilización de RXJS.</a:t>
            </a:r>
            <a:endParaRPr sz="1350">
              <a:solidFill>
                <a:schemeClr val="lt1"/>
              </a:solidFill>
              <a:latin typeface="DM Sans"/>
              <a:ea typeface="DM Sans"/>
              <a:cs typeface="DM Sans"/>
              <a:sym typeface="DM Sans"/>
            </a:endParaRPr>
          </a:p>
        </p:txBody>
      </p:sp>
      <p:cxnSp>
        <p:nvCxnSpPr>
          <p:cNvPr id="126" name="Google Shape;126;p31"/>
          <p:cNvCxnSpPr>
            <a:stCxn id="122" idx="2"/>
            <a:endCxn id="124" idx="0"/>
          </p:cNvCxnSpPr>
          <p:nvPr/>
        </p:nvCxnSpPr>
        <p:spPr>
          <a:xfrm flipH="1" rot="-5400000">
            <a:off x="1918575" y="2443025"/>
            <a:ext cx="705300" cy="600"/>
          </a:xfrm>
          <a:prstGeom prst="bentConnector3">
            <a:avLst>
              <a:gd fmla="val 50002"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grpSp>
        <p:nvGrpSpPr>
          <p:cNvPr id="493" name="Google Shape;493;p67"/>
          <p:cNvGrpSpPr/>
          <p:nvPr/>
        </p:nvGrpSpPr>
        <p:grpSpPr>
          <a:xfrm>
            <a:off x="501452" y="483061"/>
            <a:ext cx="401518" cy="401518"/>
            <a:chOff x="974706" y="2467173"/>
            <a:chExt cx="738900" cy="738900"/>
          </a:xfrm>
        </p:grpSpPr>
        <p:sp>
          <p:nvSpPr>
            <p:cNvPr id="494" name="Google Shape;494;p6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5" name="Google Shape;495;p6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pic>
        <p:nvPicPr>
          <p:cNvPr id="496" name="Google Shape;496;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97" name="Google Shape;497;p6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498" name="Google Shape;498;p67"/>
          <p:cNvSpPr txBox="1"/>
          <p:nvPr/>
        </p:nvSpPr>
        <p:spPr>
          <a:xfrm>
            <a:off x="475200" y="1728000"/>
            <a:ext cx="3491400" cy="288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419" sz="750">
                <a:solidFill>
                  <a:srgbClr val="C586C0"/>
                </a:solidFill>
                <a:highlight>
                  <a:srgbClr val="000000"/>
                </a:highlight>
                <a:latin typeface="Consolas"/>
                <a:ea typeface="Consolas"/>
                <a:cs typeface="Consolas"/>
                <a:sym typeface="Consolas"/>
              </a:rPr>
              <a:t>import</a:t>
            </a:r>
            <a:r>
              <a:rPr lang="es-419" sz="750">
                <a:solidFill>
                  <a:srgbClr val="D4D4D4"/>
                </a:solidFill>
                <a:highlight>
                  <a:srgbClr val="000000"/>
                </a:highlight>
                <a:latin typeface="Consolas"/>
                <a:ea typeface="Consolas"/>
                <a:cs typeface="Consolas"/>
                <a:sym typeface="Consolas"/>
              </a:rPr>
              <a:t> { </a:t>
            </a:r>
            <a:r>
              <a:rPr lang="es-419" sz="750">
                <a:solidFill>
                  <a:srgbClr val="9CDCFE"/>
                </a:solidFill>
                <a:highlight>
                  <a:srgbClr val="000000"/>
                </a:highlight>
                <a:latin typeface="Consolas"/>
                <a:ea typeface="Consolas"/>
                <a:cs typeface="Consolas"/>
                <a:sym typeface="Consolas"/>
              </a:rPr>
              <a:t>HttpClient</a:t>
            </a:r>
            <a:r>
              <a:rPr lang="es-419" sz="750">
                <a:solidFill>
                  <a:srgbClr val="D4D4D4"/>
                </a:solidFill>
                <a:highlight>
                  <a:srgbClr val="000000"/>
                </a:highlight>
                <a:latin typeface="Consolas"/>
                <a:ea typeface="Consolas"/>
                <a:cs typeface="Consolas"/>
                <a:sym typeface="Consolas"/>
              </a:rPr>
              <a:t> } </a:t>
            </a:r>
            <a:r>
              <a:rPr lang="es-419" sz="750">
                <a:solidFill>
                  <a:srgbClr val="C586C0"/>
                </a:solidFill>
                <a:highlight>
                  <a:srgbClr val="000000"/>
                </a:highlight>
                <a:latin typeface="Consolas"/>
                <a:ea typeface="Consolas"/>
                <a:cs typeface="Consolas"/>
                <a:sym typeface="Consolas"/>
              </a:rPr>
              <a:t>from</a:t>
            </a:r>
            <a:r>
              <a:rPr lang="es-419" sz="750">
                <a:solidFill>
                  <a:srgbClr val="D4D4D4"/>
                </a:solidFill>
                <a:highlight>
                  <a:srgbClr val="000000"/>
                </a:highlight>
                <a:latin typeface="Consolas"/>
                <a:ea typeface="Consolas"/>
                <a:cs typeface="Consolas"/>
                <a:sym typeface="Consolas"/>
              </a:rPr>
              <a:t> </a:t>
            </a:r>
            <a:r>
              <a:rPr lang="es-419" sz="750">
                <a:solidFill>
                  <a:srgbClr val="CE9178"/>
                </a:solidFill>
                <a:highlight>
                  <a:srgbClr val="000000"/>
                </a:highlight>
                <a:latin typeface="Consolas"/>
                <a:ea typeface="Consolas"/>
                <a:cs typeface="Consolas"/>
                <a:sym typeface="Consolas"/>
              </a:rPr>
              <a:t>'@angular/common/http'</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C586C0"/>
                </a:solidFill>
                <a:highlight>
                  <a:srgbClr val="000000"/>
                </a:highlight>
                <a:latin typeface="Consolas"/>
                <a:ea typeface="Consolas"/>
                <a:cs typeface="Consolas"/>
                <a:sym typeface="Consolas"/>
              </a:rPr>
              <a:t>import</a:t>
            </a:r>
            <a:r>
              <a:rPr lang="es-419" sz="750">
                <a:solidFill>
                  <a:srgbClr val="D4D4D4"/>
                </a:solidFill>
                <a:highlight>
                  <a:srgbClr val="000000"/>
                </a:highlight>
                <a:latin typeface="Consolas"/>
                <a:ea typeface="Consolas"/>
                <a:cs typeface="Consolas"/>
                <a:sym typeface="Consolas"/>
              </a:rPr>
              <a:t> { </a:t>
            </a:r>
            <a:r>
              <a:rPr lang="es-419" sz="750">
                <a:solidFill>
                  <a:srgbClr val="9CDCFE"/>
                </a:solidFill>
                <a:highlight>
                  <a:srgbClr val="000000"/>
                </a:highlight>
                <a:latin typeface="Consolas"/>
                <a:ea typeface="Consolas"/>
                <a:cs typeface="Consolas"/>
                <a:sym typeface="Consolas"/>
              </a:rPr>
              <a:t>Injectable</a:t>
            </a: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OnDestroy</a:t>
            </a:r>
            <a:r>
              <a:rPr lang="es-419" sz="750">
                <a:solidFill>
                  <a:srgbClr val="D4D4D4"/>
                </a:solidFill>
                <a:highlight>
                  <a:srgbClr val="000000"/>
                </a:highlight>
                <a:latin typeface="Consolas"/>
                <a:ea typeface="Consolas"/>
                <a:cs typeface="Consolas"/>
                <a:sym typeface="Consolas"/>
              </a:rPr>
              <a:t> } </a:t>
            </a:r>
            <a:r>
              <a:rPr lang="es-419" sz="750">
                <a:solidFill>
                  <a:srgbClr val="C586C0"/>
                </a:solidFill>
                <a:highlight>
                  <a:srgbClr val="000000"/>
                </a:highlight>
                <a:latin typeface="Consolas"/>
                <a:ea typeface="Consolas"/>
                <a:cs typeface="Consolas"/>
                <a:sym typeface="Consolas"/>
              </a:rPr>
              <a:t>from</a:t>
            </a:r>
            <a:r>
              <a:rPr lang="es-419" sz="750">
                <a:solidFill>
                  <a:srgbClr val="D4D4D4"/>
                </a:solidFill>
                <a:highlight>
                  <a:srgbClr val="000000"/>
                </a:highlight>
                <a:latin typeface="Consolas"/>
                <a:ea typeface="Consolas"/>
                <a:cs typeface="Consolas"/>
                <a:sym typeface="Consolas"/>
              </a:rPr>
              <a:t> </a:t>
            </a:r>
            <a:r>
              <a:rPr lang="es-419" sz="750">
                <a:solidFill>
                  <a:srgbClr val="CE9178"/>
                </a:solidFill>
                <a:highlight>
                  <a:srgbClr val="000000"/>
                </a:highlight>
                <a:latin typeface="Consolas"/>
                <a:ea typeface="Consolas"/>
                <a:cs typeface="Consolas"/>
                <a:sym typeface="Consolas"/>
              </a:rPr>
              <a:t>'@angular/core'</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C586C0"/>
                </a:solidFill>
                <a:highlight>
                  <a:srgbClr val="000000"/>
                </a:highlight>
                <a:latin typeface="Consolas"/>
                <a:ea typeface="Consolas"/>
                <a:cs typeface="Consolas"/>
                <a:sym typeface="Consolas"/>
              </a:rPr>
              <a:t>import</a:t>
            </a:r>
            <a:r>
              <a:rPr lang="es-419" sz="750">
                <a:solidFill>
                  <a:srgbClr val="D4D4D4"/>
                </a:solidFill>
                <a:highlight>
                  <a:srgbClr val="000000"/>
                </a:highlight>
                <a:latin typeface="Consolas"/>
                <a:ea typeface="Consolas"/>
                <a:cs typeface="Consolas"/>
                <a:sym typeface="Consolas"/>
              </a:rPr>
              <a:t> { </a:t>
            </a:r>
            <a:r>
              <a:rPr lang="es-419" sz="750">
                <a:solidFill>
                  <a:srgbClr val="9CDCFE"/>
                </a:solidFill>
                <a:highlight>
                  <a:srgbClr val="000000"/>
                </a:highlight>
                <a:latin typeface="Consolas"/>
                <a:ea typeface="Consolas"/>
                <a:cs typeface="Consolas"/>
                <a:sym typeface="Consolas"/>
              </a:rPr>
              <a:t>Subject</a:t>
            </a: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Subscription</a:t>
            </a: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takeUntil</a:t>
            </a:r>
            <a:r>
              <a:rPr lang="es-419" sz="750">
                <a:solidFill>
                  <a:srgbClr val="D4D4D4"/>
                </a:solidFill>
                <a:highlight>
                  <a:srgbClr val="000000"/>
                </a:highlight>
                <a:latin typeface="Consolas"/>
                <a:ea typeface="Consolas"/>
                <a:cs typeface="Consolas"/>
                <a:sym typeface="Consolas"/>
              </a:rPr>
              <a:t> } </a:t>
            </a:r>
            <a:r>
              <a:rPr lang="es-419" sz="750">
                <a:solidFill>
                  <a:srgbClr val="C586C0"/>
                </a:solidFill>
                <a:highlight>
                  <a:srgbClr val="000000"/>
                </a:highlight>
                <a:latin typeface="Consolas"/>
                <a:ea typeface="Consolas"/>
                <a:cs typeface="Consolas"/>
                <a:sym typeface="Consolas"/>
              </a:rPr>
              <a:t>from</a:t>
            </a:r>
            <a:r>
              <a:rPr lang="es-419" sz="750">
                <a:solidFill>
                  <a:srgbClr val="D4D4D4"/>
                </a:solidFill>
                <a:highlight>
                  <a:srgbClr val="000000"/>
                </a:highlight>
                <a:latin typeface="Consolas"/>
                <a:ea typeface="Consolas"/>
                <a:cs typeface="Consolas"/>
                <a:sym typeface="Consolas"/>
              </a:rPr>
              <a:t> </a:t>
            </a:r>
            <a:r>
              <a:rPr lang="es-419" sz="750">
                <a:solidFill>
                  <a:srgbClr val="CE9178"/>
                </a:solidFill>
                <a:highlight>
                  <a:srgbClr val="000000"/>
                </a:highlight>
                <a:latin typeface="Consolas"/>
                <a:ea typeface="Consolas"/>
                <a:cs typeface="Consolas"/>
                <a:sym typeface="Consolas"/>
              </a:rPr>
              <a:t>'rxjs'</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a:t>
            </a:r>
            <a:r>
              <a:rPr lang="es-419" sz="750">
                <a:solidFill>
                  <a:srgbClr val="4EC9B0"/>
                </a:solidFill>
                <a:highlight>
                  <a:srgbClr val="000000"/>
                </a:highlight>
                <a:latin typeface="Consolas"/>
                <a:ea typeface="Consolas"/>
                <a:cs typeface="Consolas"/>
                <a:sym typeface="Consolas"/>
              </a:rPr>
              <a:t>Injectable</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providedIn:</a:t>
            </a:r>
            <a:r>
              <a:rPr lang="es-419" sz="750">
                <a:solidFill>
                  <a:srgbClr val="D4D4D4"/>
                </a:solidFill>
                <a:highlight>
                  <a:srgbClr val="000000"/>
                </a:highlight>
                <a:latin typeface="Consolas"/>
                <a:ea typeface="Consolas"/>
                <a:cs typeface="Consolas"/>
                <a:sym typeface="Consolas"/>
              </a:rPr>
              <a:t> </a:t>
            </a:r>
            <a:r>
              <a:rPr lang="es-419" sz="750">
                <a:solidFill>
                  <a:srgbClr val="CE9178"/>
                </a:solidFill>
                <a:highlight>
                  <a:srgbClr val="000000"/>
                </a:highlight>
                <a:latin typeface="Consolas"/>
                <a:ea typeface="Consolas"/>
                <a:cs typeface="Consolas"/>
                <a:sym typeface="Consolas"/>
              </a:rPr>
              <a:t>'root'</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C586C0"/>
                </a:solidFill>
                <a:highlight>
                  <a:srgbClr val="000000"/>
                </a:highlight>
                <a:latin typeface="Consolas"/>
                <a:ea typeface="Consolas"/>
                <a:cs typeface="Consolas"/>
                <a:sym typeface="Consolas"/>
              </a:rPr>
              <a:t>export</a:t>
            </a:r>
            <a:r>
              <a:rPr lang="es-419" sz="750">
                <a:solidFill>
                  <a:srgbClr val="D4D4D4"/>
                </a:solidFill>
                <a:highlight>
                  <a:srgbClr val="000000"/>
                </a:highlight>
                <a:latin typeface="Consolas"/>
                <a:ea typeface="Consolas"/>
                <a:cs typeface="Consolas"/>
                <a:sym typeface="Consolas"/>
              </a:rPr>
              <a:t> </a:t>
            </a:r>
            <a:r>
              <a:rPr lang="es-419" sz="750">
                <a:solidFill>
                  <a:srgbClr val="569CD6"/>
                </a:solidFill>
                <a:highlight>
                  <a:srgbClr val="000000"/>
                </a:highlight>
                <a:latin typeface="Consolas"/>
                <a:ea typeface="Consolas"/>
                <a:cs typeface="Consolas"/>
                <a:sym typeface="Consolas"/>
              </a:rPr>
              <a:t>class</a:t>
            </a:r>
            <a:r>
              <a:rPr lang="es-419" sz="750">
                <a:solidFill>
                  <a:srgbClr val="D4D4D4"/>
                </a:solidFill>
                <a:highlight>
                  <a:srgbClr val="000000"/>
                </a:highlight>
                <a:latin typeface="Consolas"/>
                <a:ea typeface="Consolas"/>
                <a:cs typeface="Consolas"/>
                <a:sym typeface="Consolas"/>
              </a:rPr>
              <a:t> </a:t>
            </a:r>
            <a:r>
              <a:rPr lang="es-419" sz="750">
                <a:solidFill>
                  <a:srgbClr val="4EC9B0"/>
                </a:solidFill>
                <a:highlight>
                  <a:srgbClr val="000000"/>
                </a:highlight>
                <a:latin typeface="Consolas"/>
                <a:ea typeface="Consolas"/>
                <a:cs typeface="Consolas"/>
                <a:sym typeface="Consolas"/>
              </a:rPr>
              <a:t>MiServicioService</a:t>
            </a:r>
            <a:r>
              <a:rPr lang="es-419" sz="750">
                <a:solidFill>
                  <a:srgbClr val="D4D4D4"/>
                </a:solidFill>
                <a:highlight>
                  <a:srgbClr val="000000"/>
                </a:highlight>
                <a:latin typeface="Consolas"/>
                <a:ea typeface="Consolas"/>
                <a:cs typeface="Consolas"/>
                <a:sym typeface="Consolas"/>
              </a:rPr>
              <a:t>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valor</a:t>
            </a:r>
            <a:r>
              <a:rPr lang="es-419" sz="750">
                <a:solidFill>
                  <a:srgbClr val="D4D4D4"/>
                </a:solidFill>
                <a:highlight>
                  <a:srgbClr val="000000"/>
                </a:highlight>
                <a:latin typeface="Consolas"/>
                <a:ea typeface="Consolas"/>
                <a:cs typeface="Consolas"/>
                <a:sym typeface="Consolas"/>
              </a:rPr>
              <a:t>: </a:t>
            </a:r>
            <a:r>
              <a:rPr lang="es-419" sz="750">
                <a:solidFill>
                  <a:srgbClr val="4EC9B0"/>
                </a:solidFill>
                <a:highlight>
                  <a:srgbClr val="000000"/>
                </a:highlight>
                <a:latin typeface="Consolas"/>
                <a:ea typeface="Consolas"/>
                <a:cs typeface="Consolas"/>
                <a:sym typeface="Consolas"/>
              </a:rPr>
              <a:t>any</a:t>
            </a:r>
            <a:r>
              <a:rPr lang="es-419" sz="750">
                <a:solidFill>
                  <a:srgbClr val="D4D4D4"/>
                </a:solidFill>
                <a:highlight>
                  <a:srgbClr val="000000"/>
                </a:highlight>
                <a:latin typeface="Consolas"/>
                <a:ea typeface="Consolas"/>
                <a:cs typeface="Consolas"/>
                <a:sym typeface="Consolas"/>
              </a:rPr>
              <a:t> = </a:t>
            </a:r>
            <a:r>
              <a:rPr lang="es-419" sz="750">
                <a:solidFill>
                  <a:srgbClr val="B5CEA8"/>
                </a:solidFill>
                <a:highlight>
                  <a:srgbClr val="000000"/>
                </a:highlight>
                <a:latin typeface="Consolas"/>
                <a:ea typeface="Consolas"/>
                <a:cs typeface="Consolas"/>
                <a:sym typeface="Consolas"/>
              </a:rPr>
              <a:t>0</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fontSize</a:t>
            </a:r>
            <a:r>
              <a:rPr lang="es-419" sz="750">
                <a:solidFill>
                  <a:srgbClr val="D4D4D4"/>
                </a:solidFill>
                <a:highlight>
                  <a:srgbClr val="000000"/>
                </a:highlight>
                <a:latin typeface="Consolas"/>
                <a:ea typeface="Consolas"/>
                <a:cs typeface="Consolas"/>
                <a:sym typeface="Consolas"/>
              </a:rPr>
              <a:t>: </a:t>
            </a:r>
            <a:r>
              <a:rPr lang="es-419" sz="750">
                <a:solidFill>
                  <a:srgbClr val="4EC9B0"/>
                </a:solidFill>
                <a:highlight>
                  <a:srgbClr val="000000"/>
                </a:highlight>
                <a:latin typeface="Consolas"/>
                <a:ea typeface="Consolas"/>
                <a:cs typeface="Consolas"/>
                <a:sym typeface="Consolas"/>
              </a:rPr>
              <a:t>number</a:t>
            </a:r>
            <a:r>
              <a:rPr lang="es-419" sz="750">
                <a:solidFill>
                  <a:srgbClr val="D4D4D4"/>
                </a:solidFill>
                <a:highlight>
                  <a:srgbClr val="000000"/>
                </a:highlight>
                <a:latin typeface="Consolas"/>
                <a:ea typeface="Consolas"/>
                <a:cs typeface="Consolas"/>
                <a:sym typeface="Consolas"/>
              </a:rPr>
              <a:t> = </a:t>
            </a:r>
            <a:r>
              <a:rPr lang="es-419" sz="750">
                <a:solidFill>
                  <a:srgbClr val="B5CEA8"/>
                </a:solidFill>
                <a:highlight>
                  <a:srgbClr val="000000"/>
                </a:highlight>
                <a:latin typeface="Consolas"/>
                <a:ea typeface="Consolas"/>
                <a:cs typeface="Consolas"/>
                <a:sym typeface="Consolas"/>
              </a:rPr>
              <a:t>20</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569CD6"/>
                </a:solidFill>
                <a:highlight>
                  <a:srgbClr val="000000"/>
                </a:highlight>
                <a:latin typeface="Consolas"/>
                <a:ea typeface="Consolas"/>
                <a:cs typeface="Consolas"/>
                <a:sym typeface="Consolas"/>
              </a:rPr>
              <a:t>private</a:t>
            </a: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onDestroy$</a:t>
            </a:r>
            <a:r>
              <a:rPr lang="es-419" sz="750">
                <a:solidFill>
                  <a:srgbClr val="D4D4D4"/>
                </a:solidFill>
                <a:highlight>
                  <a:srgbClr val="000000"/>
                </a:highlight>
                <a:latin typeface="Consolas"/>
                <a:ea typeface="Consolas"/>
                <a:cs typeface="Consolas"/>
                <a:sym typeface="Consolas"/>
              </a:rPr>
              <a:t> = </a:t>
            </a:r>
            <a:r>
              <a:rPr lang="es-419" sz="750">
                <a:solidFill>
                  <a:srgbClr val="569CD6"/>
                </a:solidFill>
                <a:highlight>
                  <a:srgbClr val="000000"/>
                </a:highlight>
                <a:latin typeface="Consolas"/>
                <a:ea typeface="Consolas"/>
                <a:cs typeface="Consolas"/>
                <a:sym typeface="Consolas"/>
              </a:rPr>
              <a:t>new</a:t>
            </a:r>
            <a:r>
              <a:rPr lang="es-419" sz="750">
                <a:solidFill>
                  <a:srgbClr val="D4D4D4"/>
                </a:solidFill>
                <a:highlight>
                  <a:srgbClr val="000000"/>
                </a:highlight>
                <a:latin typeface="Consolas"/>
                <a:ea typeface="Consolas"/>
                <a:cs typeface="Consolas"/>
                <a:sym typeface="Consolas"/>
              </a:rPr>
              <a:t> </a:t>
            </a:r>
            <a:r>
              <a:rPr lang="es-419" sz="750">
                <a:solidFill>
                  <a:srgbClr val="4EC9B0"/>
                </a:solidFill>
                <a:highlight>
                  <a:srgbClr val="000000"/>
                </a:highlight>
                <a:latin typeface="Consolas"/>
                <a:ea typeface="Consolas"/>
                <a:cs typeface="Consolas"/>
                <a:sym typeface="Consolas"/>
              </a:rPr>
              <a:t>Subject</a:t>
            </a:r>
            <a:r>
              <a:rPr lang="es-419" sz="750">
                <a:solidFill>
                  <a:srgbClr val="D4D4D4"/>
                </a:solidFill>
                <a:highlight>
                  <a:srgbClr val="000000"/>
                </a:highlight>
                <a:latin typeface="Consolas"/>
                <a:ea typeface="Consolas"/>
                <a:cs typeface="Consolas"/>
                <a:sym typeface="Consolas"/>
              </a:rPr>
              <a:t>&lt;</a:t>
            </a:r>
            <a:r>
              <a:rPr lang="es-419" sz="750">
                <a:solidFill>
                  <a:srgbClr val="4EC9B0"/>
                </a:solidFill>
                <a:highlight>
                  <a:srgbClr val="000000"/>
                </a:highlight>
                <a:latin typeface="Consolas"/>
                <a:ea typeface="Consolas"/>
                <a:cs typeface="Consolas"/>
                <a:sym typeface="Consolas"/>
              </a:rPr>
              <a:t>void</a:t>
            </a:r>
            <a:r>
              <a:rPr lang="es-419" sz="750">
                <a:solidFill>
                  <a:srgbClr val="D4D4D4"/>
                </a:solidFill>
                <a:highlight>
                  <a:srgbClr val="000000"/>
                </a:highlight>
                <a:latin typeface="Consolas"/>
                <a:ea typeface="Consolas"/>
                <a:cs typeface="Consolas"/>
                <a:sym typeface="Consolas"/>
              </a:rPr>
              <a:t>&gt;();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569CD6"/>
                </a:solidFill>
                <a:highlight>
                  <a:srgbClr val="000000"/>
                </a:highlight>
                <a:latin typeface="Consolas"/>
                <a:ea typeface="Consolas"/>
                <a:cs typeface="Consolas"/>
                <a:sym typeface="Consolas"/>
              </a:rPr>
              <a:t>constructor</a:t>
            </a:r>
            <a:r>
              <a:rPr lang="es-419" sz="750">
                <a:solidFill>
                  <a:srgbClr val="D4D4D4"/>
                </a:solidFill>
                <a:highlight>
                  <a:srgbClr val="000000"/>
                </a:highlight>
                <a:latin typeface="Consolas"/>
                <a:ea typeface="Consolas"/>
                <a:cs typeface="Consolas"/>
                <a:sym typeface="Consolas"/>
              </a:rPr>
              <a:t>(</a:t>
            </a:r>
            <a:r>
              <a:rPr lang="es-419" sz="750">
                <a:solidFill>
                  <a:srgbClr val="569CD6"/>
                </a:solidFill>
                <a:highlight>
                  <a:srgbClr val="000000"/>
                </a:highlight>
                <a:latin typeface="Consolas"/>
                <a:ea typeface="Consolas"/>
                <a:cs typeface="Consolas"/>
                <a:sym typeface="Consolas"/>
              </a:rPr>
              <a:t>private</a:t>
            </a: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http</a:t>
            </a:r>
            <a:r>
              <a:rPr lang="es-419" sz="750">
                <a:solidFill>
                  <a:srgbClr val="D4D4D4"/>
                </a:solidFill>
                <a:highlight>
                  <a:srgbClr val="000000"/>
                </a:highlight>
                <a:latin typeface="Consolas"/>
                <a:ea typeface="Consolas"/>
                <a:cs typeface="Consolas"/>
                <a:sym typeface="Consolas"/>
              </a:rPr>
              <a:t>: </a:t>
            </a:r>
            <a:r>
              <a:rPr lang="es-419" sz="750">
                <a:solidFill>
                  <a:srgbClr val="4EC9B0"/>
                </a:solidFill>
                <a:highlight>
                  <a:srgbClr val="000000"/>
                </a:highlight>
                <a:latin typeface="Consolas"/>
                <a:ea typeface="Consolas"/>
                <a:cs typeface="Consolas"/>
                <a:sym typeface="Consolas"/>
              </a:rPr>
              <a:t>HttpClient</a:t>
            </a:r>
            <a:r>
              <a:rPr lang="es-419" sz="750">
                <a:solidFill>
                  <a:srgbClr val="D4D4D4"/>
                </a:solidFill>
                <a:highlight>
                  <a:srgbClr val="000000"/>
                </a:highlight>
                <a:latin typeface="Consolas"/>
                <a:ea typeface="Consolas"/>
                <a:cs typeface="Consolas"/>
                <a:sym typeface="Consolas"/>
              </a:rPr>
              <a:t>)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DCDCAA"/>
                </a:solidFill>
                <a:highlight>
                  <a:srgbClr val="000000"/>
                </a:highlight>
                <a:latin typeface="Consolas"/>
                <a:ea typeface="Consolas"/>
                <a:cs typeface="Consolas"/>
                <a:sym typeface="Consolas"/>
              </a:rPr>
              <a:t>returnData</a:t>
            </a:r>
            <a:r>
              <a:rPr lang="es-419" sz="750">
                <a:solidFill>
                  <a:srgbClr val="D4D4D4"/>
                </a:solidFill>
                <a:highlight>
                  <a:srgbClr val="000000"/>
                </a:highlight>
                <a:latin typeface="Consolas"/>
                <a:ea typeface="Consolas"/>
                <a:cs typeface="Consolas"/>
                <a:sym typeface="Consolas"/>
              </a:rPr>
              <a:t>()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C586C0"/>
                </a:solidFill>
                <a:highlight>
                  <a:srgbClr val="000000"/>
                </a:highlight>
                <a:latin typeface="Consolas"/>
                <a:ea typeface="Consolas"/>
                <a:cs typeface="Consolas"/>
                <a:sym typeface="Consolas"/>
              </a:rPr>
              <a:t>return</a:t>
            </a:r>
            <a:r>
              <a:rPr lang="es-419" sz="750">
                <a:solidFill>
                  <a:srgbClr val="D4D4D4"/>
                </a:solidFill>
                <a:highlight>
                  <a:srgbClr val="000000"/>
                </a:highlight>
                <a:latin typeface="Consolas"/>
                <a:ea typeface="Consolas"/>
                <a:cs typeface="Consolas"/>
                <a:sym typeface="Consolas"/>
              </a:rPr>
              <a:t> </a:t>
            </a:r>
            <a:r>
              <a:rPr lang="es-419" sz="750">
                <a:solidFill>
                  <a:srgbClr val="569CD6"/>
                </a:solidFill>
                <a:highlight>
                  <a:srgbClr val="000000"/>
                </a:highlight>
                <a:latin typeface="Consolas"/>
                <a:ea typeface="Consolas"/>
                <a:cs typeface="Consolas"/>
                <a:sym typeface="Consolas"/>
              </a:rPr>
              <a:t>this</a:t>
            </a:r>
            <a:r>
              <a:rPr lang="es-419" sz="750">
                <a:solidFill>
                  <a:srgbClr val="D4D4D4"/>
                </a:solidFill>
                <a:highlight>
                  <a:srgbClr val="000000"/>
                </a:highlight>
                <a:latin typeface="Consolas"/>
                <a:ea typeface="Consolas"/>
                <a:cs typeface="Consolas"/>
                <a:sym typeface="Consolas"/>
              </a:rPr>
              <a:t>.</a:t>
            </a:r>
            <a:r>
              <a:rPr lang="es-419" sz="750">
                <a:solidFill>
                  <a:srgbClr val="9CDCFE"/>
                </a:solidFill>
                <a:highlight>
                  <a:srgbClr val="000000"/>
                </a:highlight>
                <a:latin typeface="Consolas"/>
                <a:ea typeface="Consolas"/>
                <a:cs typeface="Consolas"/>
                <a:sym typeface="Consolas"/>
              </a:rPr>
              <a:t>http</a:t>
            </a:r>
            <a:endParaRPr sz="750">
              <a:solidFill>
                <a:srgbClr val="9CDCFE"/>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DCDCAA"/>
                </a:solidFill>
                <a:highlight>
                  <a:srgbClr val="000000"/>
                </a:highlight>
                <a:latin typeface="Consolas"/>
                <a:ea typeface="Consolas"/>
                <a:cs typeface="Consolas"/>
                <a:sym typeface="Consolas"/>
              </a:rPr>
              <a:t>get</a:t>
            </a:r>
            <a:r>
              <a:rPr lang="es-419" sz="750">
                <a:solidFill>
                  <a:srgbClr val="D4D4D4"/>
                </a:solidFill>
                <a:highlight>
                  <a:srgbClr val="000000"/>
                </a:highlight>
                <a:latin typeface="Consolas"/>
                <a:ea typeface="Consolas"/>
                <a:cs typeface="Consolas"/>
                <a:sym typeface="Consolas"/>
              </a:rPr>
              <a:t>(</a:t>
            </a:r>
            <a:r>
              <a:rPr lang="es-419" sz="750">
                <a:solidFill>
                  <a:srgbClr val="CE9178"/>
                </a:solidFill>
                <a:highlight>
                  <a:srgbClr val="000000"/>
                </a:highlight>
                <a:latin typeface="Consolas"/>
                <a:ea typeface="Consolas"/>
                <a:cs typeface="Consolas"/>
                <a:sym typeface="Consolas"/>
              </a:rPr>
              <a:t>'http://jsonplaceholder.typicode.com/todos/1'</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DCDCAA"/>
                </a:solidFill>
                <a:highlight>
                  <a:srgbClr val="000000"/>
                </a:highlight>
                <a:latin typeface="Consolas"/>
                <a:ea typeface="Consolas"/>
                <a:cs typeface="Consolas"/>
                <a:sym typeface="Consolas"/>
              </a:rPr>
              <a:t>pipe</a:t>
            </a:r>
            <a:r>
              <a:rPr lang="es-419" sz="750">
                <a:solidFill>
                  <a:srgbClr val="D4D4D4"/>
                </a:solidFill>
                <a:highlight>
                  <a:srgbClr val="000000"/>
                </a:highlight>
                <a:latin typeface="Consolas"/>
                <a:ea typeface="Consolas"/>
                <a:cs typeface="Consolas"/>
                <a:sym typeface="Consolas"/>
              </a:rPr>
              <a:t>(</a:t>
            </a:r>
            <a:r>
              <a:rPr lang="es-419" sz="750">
                <a:solidFill>
                  <a:srgbClr val="DCDCAA"/>
                </a:solidFill>
                <a:highlight>
                  <a:srgbClr val="000000"/>
                </a:highlight>
                <a:latin typeface="Consolas"/>
                <a:ea typeface="Consolas"/>
                <a:cs typeface="Consolas"/>
                <a:sym typeface="Consolas"/>
              </a:rPr>
              <a:t>takeUntil</a:t>
            </a:r>
            <a:r>
              <a:rPr lang="es-419" sz="750">
                <a:solidFill>
                  <a:srgbClr val="D4D4D4"/>
                </a:solidFill>
                <a:highlight>
                  <a:srgbClr val="000000"/>
                </a:highlight>
                <a:latin typeface="Consolas"/>
                <a:ea typeface="Consolas"/>
                <a:cs typeface="Consolas"/>
                <a:sym typeface="Consolas"/>
              </a:rPr>
              <a:t>(</a:t>
            </a:r>
            <a:r>
              <a:rPr lang="es-419" sz="750">
                <a:solidFill>
                  <a:srgbClr val="569CD6"/>
                </a:solidFill>
                <a:highlight>
                  <a:srgbClr val="000000"/>
                </a:highlight>
                <a:latin typeface="Consolas"/>
                <a:ea typeface="Consolas"/>
                <a:cs typeface="Consolas"/>
                <a:sym typeface="Consolas"/>
              </a:rPr>
              <a:t>this</a:t>
            </a:r>
            <a:r>
              <a:rPr lang="es-419" sz="750">
                <a:solidFill>
                  <a:srgbClr val="D4D4D4"/>
                </a:solidFill>
                <a:highlight>
                  <a:srgbClr val="000000"/>
                </a:highlight>
                <a:latin typeface="Consolas"/>
                <a:ea typeface="Consolas"/>
                <a:cs typeface="Consolas"/>
                <a:sym typeface="Consolas"/>
              </a:rPr>
              <a:t>.</a:t>
            </a:r>
            <a:r>
              <a:rPr lang="es-419" sz="750">
                <a:solidFill>
                  <a:srgbClr val="9CDCFE"/>
                </a:solidFill>
                <a:highlight>
                  <a:srgbClr val="000000"/>
                </a:highlight>
                <a:latin typeface="Consolas"/>
                <a:ea typeface="Consolas"/>
                <a:cs typeface="Consolas"/>
                <a:sym typeface="Consolas"/>
              </a:rPr>
              <a:t>onDestroy$</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p:txBody>
      </p:sp>
      <p:sp>
        <p:nvSpPr>
          <p:cNvPr id="499" name="Google Shape;499;p67"/>
          <p:cNvSpPr txBox="1"/>
          <p:nvPr/>
        </p:nvSpPr>
        <p:spPr>
          <a:xfrm>
            <a:off x="4395300" y="1728000"/>
            <a:ext cx="4273500" cy="288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419" sz="750">
                <a:solidFill>
                  <a:srgbClr val="C586C0"/>
                </a:solidFill>
                <a:highlight>
                  <a:srgbClr val="000000"/>
                </a:highlight>
                <a:latin typeface="Consolas"/>
                <a:ea typeface="Consolas"/>
                <a:cs typeface="Consolas"/>
                <a:sym typeface="Consolas"/>
              </a:rPr>
              <a:t>import</a:t>
            </a:r>
            <a:r>
              <a:rPr lang="es-419" sz="750">
                <a:solidFill>
                  <a:srgbClr val="D4D4D4"/>
                </a:solidFill>
                <a:highlight>
                  <a:srgbClr val="000000"/>
                </a:highlight>
                <a:latin typeface="Consolas"/>
                <a:ea typeface="Consolas"/>
                <a:cs typeface="Consolas"/>
                <a:sym typeface="Consolas"/>
              </a:rPr>
              <a:t> { </a:t>
            </a:r>
            <a:r>
              <a:rPr lang="es-419" sz="750">
                <a:solidFill>
                  <a:srgbClr val="9CDCFE"/>
                </a:solidFill>
                <a:highlight>
                  <a:srgbClr val="000000"/>
                </a:highlight>
                <a:latin typeface="Consolas"/>
                <a:ea typeface="Consolas"/>
                <a:cs typeface="Consolas"/>
                <a:sym typeface="Consolas"/>
              </a:rPr>
              <a:t>Component</a:t>
            </a: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OnInit</a:t>
            </a:r>
            <a:r>
              <a:rPr lang="es-419" sz="750">
                <a:solidFill>
                  <a:srgbClr val="D4D4D4"/>
                </a:solidFill>
                <a:highlight>
                  <a:srgbClr val="000000"/>
                </a:highlight>
                <a:latin typeface="Consolas"/>
                <a:ea typeface="Consolas"/>
                <a:cs typeface="Consolas"/>
                <a:sym typeface="Consolas"/>
              </a:rPr>
              <a:t> } </a:t>
            </a:r>
            <a:r>
              <a:rPr lang="es-419" sz="750">
                <a:solidFill>
                  <a:srgbClr val="C586C0"/>
                </a:solidFill>
                <a:highlight>
                  <a:srgbClr val="000000"/>
                </a:highlight>
                <a:latin typeface="Consolas"/>
                <a:ea typeface="Consolas"/>
                <a:cs typeface="Consolas"/>
                <a:sym typeface="Consolas"/>
              </a:rPr>
              <a:t>from</a:t>
            </a:r>
            <a:r>
              <a:rPr lang="es-419" sz="750">
                <a:solidFill>
                  <a:srgbClr val="D4D4D4"/>
                </a:solidFill>
                <a:highlight>
                  <a:srgbClr val="000000"/>
                </a:highlight>
                <a:latin typeface="Consolas"/>
                <a:ea typeface="Consolas"/>
                <a:cs typeface="Consolas"/>
                <a:sym typeface="Consolas"/>
              </a:rPr>
              <a:t> </a:t>
            </a:r>
            <a:r>
              <a:rPr lang="es-419" sz="750">
                <a:solidFill>
                  <a:srgbClr val="CE9178"/>
                </a:solidFill>
                <a:highlight>
                  <a:srgbClr val="000000"/>
                </a:highlight>
                <a:latin typeface="Consolas"/>
                <a:ea typeface="Consolas"/>
                <a:cs typeface="Consolas"/>
                <a:sym typeface="Consolas"/>
              </a:rPr>
              <a:t>'@angular/core'</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C586C0"/>
                </a:solidFill>
                <a:highlight>
                  <a:srgbClr val="000000"/>
                </a:highlight>
                <a:latin typeface="Consolas"/>
                <a:ea typeface="Consolas"/>
                <a:cs typeface="Consolas"/>
                <a:sym typeface="Consolas"/>
              </a:rPr>
              <a:t>import</a:t>
            </a:r>
            <a:r>
              <a:rPr lang="es-419" sz="750">
                <a:solidFill>
                  <a:srgbClr val="D4D4D4"/>
                </a:solidFill>
                <a:highlight>
                  <a:srgbClr val="000000"/>
                </a:highlight>
                <a:latin typeface="Consolas"/>
                <a:ea typeface="Consolas"/>
                <a:cs typeface="Consolas"/>
                <a:sym typeface="Consolas"/>
              </a:rPr>
              <a:t> { </a:t>
            </a:r>
            <a:r>
              <a:rPr lang="es-419" sz="750">
                <a:solidFill>
                  <a:srgbClr val="9CDCFE"/>
                </a:solidFill>
                <a:highlight>
                  <a:srgbClr val="000000"/>
                </a:highlight>
                <a:latin typeface="Consolas"/>
                <a:ea typeface="Consolas"/>
                <a:cs typeface="Consolas"/>
                <a:sym typeface="Consolas"/>
              </a:rPr>
              <a:t>MiServicioService</a:t>
            </a:r>
            <a:r>
              <a:rPr lang="es-419" sz="750">
                <a:solidFill>
                  <a:srgbClr val="D4D4D4"/>
                </a:solidFill>
                <a:highlight>
                  <a:srgbClr val="000000"/>
                </a:highlight>
                <a:latin typeface="Consolas"/>
                <a:ea typeface="Consolas"/>
                <a:cs typeface="Consolas"/>
                <a:sym typeface="Consolas"/>
              </a:rPr>
              <a:t> } </a:t>
            </a:r>
            <a:r>
              <a:rPr lang="es-419" sz="750">
                <a:solidFill>
                  <a:srgbClr val="C586C0"/>
                </a:solidFill>
                <a:highlight>
                  <a:srgbClr val="000000"/>
                </a:highlight>
                <a:latin typeface="Consolas"/>
                <a:ea typeface="Consolas"/>
                <a:cs typeface="Consolas"/>
                <a:sym typeface="Consolas"/>
              </a:rPr>
              <a:t>from</a:t>
            </a:r>
            <a:r>
              <a:rPr lang="es-419" sz="750">
                <a:solidFill>
                  <a:srgbClr val="D4D4D4"/>
                </a:solidFill>
                <a:highlight>
                  <a:srgbClr val="000000"/>
                </a:highlight>
                <a:latin typeface="Consolas"/>
                <a:ea typeface="Consolas"/>
                <a:cs typeface="Consolas"/>
                <a:sym typeface="Consolas"/>
              </a:rPr>
              <a:t> </a:t>
            </a:r>
            <a:r>
              <a:rPr lang="es-419" sz="750">
                <a:solidFill>
                  <a:srgbClr val="CE9178"/>
                </a:solidFill>
                <a:highlight>
                  <a:srgbClr val="000000"/>
                </a:highlight>
                <a:latin typeface="Consolas"/>
                <a:ea typeface="Consolas"/>
                <a:cs typeface="Consolas"/>
                <a:sym typeface="Consolas"/>
              </a:rPr>
              <a:t>'src/app/services/mi-servicio.service'</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a:t>
            </a:r>
            <a:r>
              <a:rPr lang="es-419" sz="750">
                <a:solidFill>
                  <a:srgbClr val="4EC9B0"/>
                </a:solidFill>
                <a:highlight>
                  <a:srgbClr val="000000"/>
                </a:highlight>
                <a:latin typeface="Consolas"/>
                <a:ea typeface="Consolas"/>
                <a:cs typeface="Consolas"/>
                <a:sym typeface="Consolas"/>
              </a:rPr>
              <a:t>Component</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selector:</a:t>
            </a:r>
            <a:r>
              <a:rPr lang="es-419" sz="750">
                <a:solidFill>
                  <a:srgbClr val="D4D4D4"/>
                </a:solidFill>
                <a:highlight>
                  <a:srgbClr val="000000"/>
                </a:highlight>
                <a:latin typeface="Consolas"/>
                <a:ea typeface="Consolas"/>
                <a:cs typeface="Consolas"/>
                <a:sym typeface="Consolas"/>
              </a:rPr>
              <a:t> </a:t>
            </a:r>
            <a:r>
              <a:rPr lang="es-419" sz="750">
                <a:solidFill>
                  <a:srgbClr val="CE9178"/>
                </a:solidFill>
                <a:highlight>
                  <a:srgbClr val="000000"/>
                </a:highlight>
                <a:latin typeface="Consolas"/>
                <a:ea typeface="Consolas"/>
                <a:cs typeface="Consolas"/>
                <a:sym typeface="Consolas"/>
              </a:rPr>
              <a:t>'app-componente1'</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templateUrl:</a:t>
            </a:r>
            <a:r>
              <a:rPr lang="es-419" sz="750">
                <a:solidFill>
                  <a:srgbClr val="D4D4D4"/>
                </a:solidFill>
                <a:highlight>
                  <a:srgbClr val="000000"/>
                </a:highlight>
                <a:latin typeface="Consolas"/>
                <a:ea typeface="Consolas"/>
                <a:cs typeface="Consolas"/>
                <a:sym typeface="Consolas"/>
              </a:rPr>
              <a:t> </a:t>
            </a:r>
            <a:r>
              <a:rPr lang="es-419" sz="750">
                <a:solidFill>
                  <a:srgbClr val="CE9178"/>
                </a:solidFill>
                <a:highlight>
                  <a:srgbClr val="000000"/>
                </a:highlight>
                <a:latin typeface="Consolas"/>
                <a:ea typeface="Consolas"/>
                <a:cs typeface="Consolas"/>
                <a:sym typeface="Consolas"/>
              </a:rPr>
              <a:t>'./componente1.component.html'</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styleUrls:</a:t>
            </a:r>
            <a:r>
              <a:rPr lang="es-419" sz="750">
                <a:solidFill>
                  <a:srgbClr val="D4D4D4"/>
                </a:solidFill>
                <a:highlight>
                  <a:srgbClr val="000000"/>
                </a:highlight>
                <a:latin typeface="Consolas"/>
                <a:ea typeface="Consolas"/>
                <a:cs typeface="Consolas"/>
                <a:sym typeface="Consolas"/>
              </a:rPr>
              <a:t> [</a:t>
            </a:r>
            <a:r>
              <a:rPr lang="es-419" sz="750">
                <a:solidFill>
                  <a:srgbClr val="CE9178"/>
                </a:solidFill>
                <a:highlight>
                  <a:srgbClr val="000000"/>
                </a:highlight>
                <a:latin typeface="Consolas"/>
                <a:ea typeface="Consolas"/>
                <a:cs typeface="Consolas"/>
                <a:sym typeface="Consolas"/>
              </a:rPr>
              <a:t>'./componente1.component.scss'</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C586C0"/>
                </a:solidFill>
                <a:highlight>
                  <a:srgbClr val="000000"/>
                </a:highlight>
                <a:latin typeface="Consolas"/>
                <a:ea typeface="Consolas"/>
                <a:cs typeface="Consolas"/>
                <a:sym typeface="Consolas"/>
              </a:rPr>
              <a:t>export</a:t>
            </a:r>
            <a:r>
              <a:rPr lang="es-419" sz="750">
                <a:solidFill>
                  <a:srgbClr val="D4D4D4"/>
                </a:solidFill>
                <a:highlight>
                  <a:srgbClr val="000000"/>
                </a:highlight>
                <a:latin typeface="Consolas"/>
                <a:ea typeface="Consolas"/>
                <a:cs typeface="Consolas"/>
                <a:sym typeface="Consolas"/>
              </a:rPr>
              <a:t> </a:t>
            </a:r>
            <a:r>
              <a:rPr lang="es-419" sz="750">
                <a:solidFill>
                  <a:srgbClr val="569CD6"/>
                </a:solidFill>
                <a:highlight>
                  <a:srgbClr val="000000"/>
                </a:highlight>
                <a:latin typeface="Consolas"/>
                <a:ea typeface="Consolas"/>
                <a:cs typeface="Consolas"/>
                <a:sym typeface="Consolas"/>
              </a:rPr>
              <a:t>class</a:t>
            </a:r>
            <a:r>
              <a:rPr lang="es-419" sz="750">
                <a:solidFill>
                  <a:srgbClr val="D4D4D4"/>
                </a:solidFill>
                <a:highlight>
                  <a:srgbClr val="000000"/>
                </a:highlight>
                <a:latin typeface="Consolas"/>
                <a:ea typeface="Consolas"/>
                <a:cs typeface="Consolas"/>
                <a:sym typeface="Consolas"/>
              </a:rPr>
              <a:t> </a:t>
            </a:r>
            <a:r>
              <a:rPr lang="es-419" sz="750">
                <a:solidFill>
                  <a:srgbClr val="4EC9B0"/>
                </a:solidFill>
                <a:highlight>
                  <a:srgbClr val="000000"/>
                </a:highlight>
                <a:latin typeface="Consolas"/>
                <a:ea typeface="Consolas"/>
                <a:cs typeface="Consolas"/>
                <a:sym typeface="Consolas"/>
              </a:rPr>
              <a:t>Componente1Component</a:t>
            </a:r>
            <a:r>
              <a:rPr lang="es-419" sz="750">
                <a:solidFill>
                  <a:srgbClr val="D4D4D4"/>
                </a:solidFill>
                <a:highlight>
                  <a:srgbClr val="000000"/>
                </a:highlight>
                <a:latin typeface="Consolas"/>
                <a:ea typeface="Consolas"/>
                <a:cs typeface="Consolas"/>
                <a:sym typeface="Consolas"/>
              </a:rPr>
              <a:t> </a:t>
            </a:r>
            <a:r>
              <a:rPr lang="es-419" sz="750">
                <a:solidFill>
                  <a:srgbClr val="569CD6"/>
                </a:solidFill>
                <a:highlight>
                  <a:srgbClr val="000000"/>
                </a:highlight>
                <a:latin typeface="Consolas"/>
                <a:ea typeface="Consolas"/>
                <a:cs typeface="Consolas"/>
                <a:sym typeface="Consolas"/>
              </a:rPr>
              <a:t>implements</a:t>
            </a:r>
            <a:r>
              <a:rPr lang="es-419" sz="750">
                <a:solidFill>
                  <a:srgbClr val="D4D4D4"/>
                </a:solidFill>
                <a:highlight>
                  <a:srgbClr val="000000"/>
                </a:highlight>
                <a:latin typeface="Consolas"/>
                <a:ea typeface="Consolas"/>
                <a:cs typeface="Consolas"/>
                <a:sym typeface="Consolas"/>
              </a:rPr>
              <a:t> </a:t>
            </a:r>
            <a:r>
              <a:rPr lang="es-419" sz="750">
                <a:solidFill>
                  <a:srgbClr val="4EC9B0"/>
                </a:solidFill>
                <a:highlight>
                  <a:srgbClr val="000000"/>
                </a:highlight>
                <a:latin typeface="Consolas"/>
                <a:ea typeface="Consolas"/>
                <a:cs typeface="Consolas"/>
                <a:sym typeface="Consolas"/>
              </a:rPr>
              <a:t>OnInit</a:t>
            </a:r>
            <a:r>
              <a:rPr lang="es-419" sz="750">
                <a:solidFill>
                  <a:srgbClr val="D4D4D4"/>
                </a:solidFill>
                <a:highlight>
                  <a:srgbClr val="000000"/>
                </a:highlight>
                <a:latin typeface="Consolas"/>
                <a:ea typeface="Consolas"/>
                <a:cs typeface="Consolas"/>
                <a:sym typeface="Consolas"/>
              </a:rPr>
              <a:t>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569CD6"/>
                </a:solidFill>
                <a:highlight>
                  <a:srgbClr val="000000"/>
                </a:highlight>
                <a:latin typeface="Consolas"/>
                <a:ea typeface="Consolas"/>
                <a:cs typeface="Consolas"/>
                <a:sym typeface="Consolas"/>
              </a:rPr>
              <a:t>constructor</a:t>
            </a:r>
            <a:r>
              <a:rPr lang="es-419" sz="750">
                <a:solidFill>
                  <a:srgbClr val="D4D4D4"/>
                </a:solidFill>
                <a:highlight>
                  <a:srgbClr val="000000"/>
                </a:highlight>
                <a:latin typeface="Consolas"/>
                <a:ea typeface="Consolas"/>
                <a:cs typeface="Consolas"/>
                <a:sym typeface="Consolas"/>
              </a:rPr>
              <a:t>(</a:t>
            </a:r>
            <a:r>
              <a:rPr lang="es-419" sz="750">
                <a:solidFill>
                  <a:srgbClr val="569CD6"/>
                </a:solidFill>
                <a:highlight>
                  <a:srgbClr val="000000"/>
                </a:highlight>
                <a:latin typeface="Consolas"/>
                <a:ea typeface="Consolas"/>
                <a:cs typeface="Consolas"/>
                <a:sym typeface="Consolas"/>
              </a:rPr>
              <a:t>private</a:t>
            </a: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servicio</a:t>
            </a:r>
            <a:r>
              <a:rPr lang="es-419" sz="750">
                <a:solidFill>
                  <a:srgbClr val="D4D4D4"/>
                </a:solidFill>
                <a:highlight>
                  <a:srgbClr val="000000"/>
                </a:highlight>
                <a:latin typeface="Consolas"/>
                <a:ea typeface="Consolas"/>
                <a:cs typeface="Consolas"/>
                <a:sym typeface="Consolas"/>
              </a:rPr>
              <a:t>: </a:t>
            </a:r>
            <a:r>
              <a:rPr lang="es-419" sz="750">
                <a:solidFill>
                  <a:srgbClr val="4EC9B0"/>
                </a:solidFill>
                <a:highlight>
                  <a:srgbClr val="000000"/>
                </a:highlight>
                <a:latin typeface="Consolas"/>
                <a:ea typeface="Consolas"/>
                <a:cs typeface="Consolas"/>
                <a:sym typeface="Consolas"/>
              </a:rPr>
              <a:t>MiServicioService</a:t>
            </a:r>
            <a:r>
              <a:rPr lang="es-419" sz="750">
                <a:solidFill>
                  <a:srgbClr val="D4D4D4"/>
                </a:solidFill>
                <a:highlight>
                  <a:srgbClr val="000000"/>
                </a:highlight>
                <a:latin typeface="Consolas"/>
                <a:ea typeface="Consolas"/>
                <a:cs typeface="Consolas"/>
                <a:sym typeface="Consolas"/>
              </a:rPr>
              <a:t>)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console</a:t>
            </a:r>
            <a:r>
              <a:rPr lang="es-419" sz="750">
                <a:solidFill>
                  <a:srgbClr val="D4D4D4"/>
                </a:solidFill>
                <a:highlight>
                  <a:srgbClr val="000000"/>
                </a:highlight>
                <a:latin typeface="Consolas"/>
                <a:ea typeface="Consolas"/>
                <a:cs typeface="Consolas"/>
                <a:sym typeface="Consolas"/>
              </a:rPr>
              <a:t>.</a:t>
            </a:r>
            <a:r>
              <a:rPr lang="es-419" sz="750">
                <a:solidFill>
                  <a:srgbClr val="DCDCAA"/>
                </a:solidFill>
                <a:highlight>
                  <a:srgbClr val="000000"/>
                </a:highlight>
                <a:latin typeface="Consolas"/>
                <a:ea typeface="Consolas"/>
                <a:cs typeface="Consolas"/>
                <a:sym typeface="Consolas"/>
              </a:rPr>
              <a:t>log</a:t>
            </a:r>
            <a:r>
              <a:rPr lang="es-419" sz="750">
                <a:solidFill>
                  <a:srgbClr val="D4D4D4"/>
                </a:solidFill>
                <a:highlight>
                  <a:srgbClr val="000000"/>
                </a:highlight>
                <a:latin typeface="Consolas"/>
                <a:ea typeface="Consolas"/>
                <a:cs typeface="Consolas"/>
                <a:sym typeface="Consolas"/>
              </a:rPr>
              <a:t>(</a:t>
            </a:r>
            <a:r>
              <a:rPr lang="es-419" sz="750">
                <a:solidFill>
                  <a:srgbClr val="9CDCFE"/>
                </a:solidFill>
                <a:highlight>
                  <a:srgbClr val="000000"/>
                </a:highlight>
                <a:latin typeface="Consolas"/>
                <a:ea typeface="Consolas"/>
                <a:cs typeface="Consolas"/>
                <a:sym typeface="Consolas"/>
              </a:rPr>
              <a:t>servicio</a:t>
            </a:r>
            <a:r>
              <a:rPr lang="es-419" sz="750">
                <a:solidFill>
                  <a:srgbClr val="D4D4D4"/>
                </a:solidFill>
                <a:highlight>
                  <a:srgbClr val="000000"/>
                </a:highlight>
                <a:latin typeface="Consolas"/>
                <a:ea typeface="Consolas"/>
                <a:cs typeface="Consolas"/>
                <a:sym typeface="Consolas"/>
              </a:rPr>
              <a:t>.</a:t>
            </a:r>
            <a:r>
              <a:rPr lang="es-419" sz="750">
                <a:solidFill>
                  <a:srgbClr val="9CDCFE"/>
                </a:solidFill>
                <a:highlight>
                  <a:srgbClr val="000000"/>
                </a:highlight>
                <a:latin typeface="Consolas"/>
                <a:ea typeface="Consolas"/>
                <a:cs typeface="Consolas"/>
                <a:sym typeface="Consolas"/>
              </a:rPr>
              <a:t>fontSize</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DCDCAA"/>
                </a:solidFill>
                <a:highlight>
                  <a:srgbClr val="000000"/>
                </a:highlight>
                <a:latin typeface="Consolas"/>
                <a:ea typeface="Consolas"/>
                <a:cs typeface="Consolas"/>
                <a:sym typeface="Consolas"/>
              </a:rPr>
              <a:t>ngOnInit</a:t>
            </a:r>
            <a:r>
              <a:rPr lang="es-419" sz="750">
                <a:solidFill>
                  <a:srgbClr val="D4D4D4"/>
                </a:solidFill>
                <a:highlight>
                  <a:srgbClr val="000000"/>
                </a:highlight>
                <a:latin typeface="Consolas"/>
                <a:ea typeface="Consolas"/>
                <a:cs typeface="Consolas"/>
                <a:sym typeface="Consolas"/>
              </a:rPr>
              <a:t>(): </a:t>
            </a:r>
            <a:r>
              <a:rPr lang="es-419" sz="750">
                <a:solidFill>
                  <a:srgbClr val="4EC9B0"/>
                </a:solidFill>
                <a:highlight>
                  <a:srgbClr val="000000"/>
                </a:highlight>
                <a:latin typeface="Consolas"/>
                <a:ea typeface="Consolas"/>
                <a:cs typeface="Consolas"/>
                <a:sym typeface="Consolas"/>
              </a:rPr>
              <a:t>void</a:t>
            </a:r>
            <a:r>
              <a:rPr lang="es-419" sz="750">
                <a:solidFill>
                  <a:srgbClr val="D4D4D4"/>
                </a:solidFill>
                <a:highlight>
                  <a:srgbClr val="000000"/>
                </a:highlight>
                <a:latin typeface="Consolas"/>
                <a:ea typeface="Consolas"/>
                <a:cs typeface="Consolas"/>
                <a:sym typeface="Consolas"/>
              </a:rPr>
              <a:t>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r>
              <a:rPr lang="es-419" sz="750">
                <a:solidFill>
                  <a:srgbClr val="569CD6"/>
                </a:solidFill>
                <a:highlight>
                  <a:srgbClr val="000000"/>
                </a:highlight>
                <a:latin typeface="Consolas"/>
                <a:ea typeface="Consolas"/>
                <a:cs typeface="Consolas"/>
                <a:sym typeface="Consolas"/>
              </a:rPr>
              <a:t>this</a:t>
            </a:r>
            <a:r>
              <a:rPr lang="es-419" sz="750">
                <a:solidFill>
                  <a:srgbClr val="D4D4D4"/>
                </a:solidFill>
                <a:highlight>
                  <a:srgbClr val="000000"/>
                </a:highlight>
                <a:latin typeface="Consolas"/>
                <a:ea typeface="Consolas"/>
                <a:cs typeface="Consolas"/>
                <a:sym typeface="Consolas"/>
              </a:rPr>
              <a:t>.</a:t>
            </a:r>
            <a:r>
              <a:rPr lang="es-419" sz="750">
                <a:solidFill>
                  <a:srgbClr val="9CDCFE"/>
                </a:solidFill>
                <a:highlight>
                  <a:srgbClr val="000000"/>
                </a:highlight>
                <a:latin typeface="Consolas"/>
                <a:ea typeface="Consolas"/>
                <a:cs typeface="Consolas"/>
                <a:sym typeface="Consolas"/>
              </a:rPr>
              <a:t>servicio</a:t>
            </a:r>
            <a:r>
              <a:rPr lang="es-419" sz="750">
                <a:solidFill>
                  <a:srgbClr val="D4D4D4"/>
                </a:solidFill>
                <a:highlight>
                  <a:srgbClr val="000000"/>
                </a:highlight>
                <a:latin typeface="Consolas"/>
                <a:ea typeface="Consolas"/>
                <a:cs typeface="Consolas"/>
                <a:sym typeface="Consolas"/>
              </a:rPr>
              <a:t>.</a:t>
            </a:r>
            <a:r>
              <a:rPr lang="es-419" sz="750">
                <a:solidFill>
                  <a:srgbClr val="DCDCAA"/>
                </a:solidFill>
                <a:highlight>
                  <a:srgbClr val="000000"/>
                </a:highlight>
                <a:latin typeface="Consolas"/>
                <a:ea typeface="Consolas"/>
                <a:cs typeface="Consolas"/>
                <a:sym typeface="Consolas"/>
              </a:rPr>
              <a:t>returnData</a:t>
            </a:r>
            <a:r>
              <a:rPr lang="es-419" sz="750">
                <a:solidFill>
                  <a:srgbClr val="D4D4D4"/>
                </a:solidFill>
                <a:highlight>
                  <a:srgbClr val="000000"/>
                </a:highlight>
                <a:latin typeface="Consolas"/>
                <a:ea typeface="Consolas"/>
                <a:cs typeface="Consolas"/>
                <a:sym typeface="Consolas"/>
              </a:rPr>
              <a:t>().</a:t>
            </a:r>
            <a:r>
              <a:rPr lang="es-419" sz="750">
                <a:solidFill>
                  <a:srgbClr val="DCDCAA"/>
                </a:solidFill>
                <a:highlight>
                  <a:srgbClr val="000000"/>
                </a:highlight>
                <a:latin typeface="Consolas"/>
                <a:ea typeface="Consolas"/>
                <a:cs typeface="Consolas"/>
                <a:sym typeface="Consolas"/>
              </a:rPr>
              <a:t>subscribe</a:t>
            </a:r>
            <a:r>
              <a:rPr lang="es-419" sz="750">
                <a:solidFill>
                  <a:srgbClr val="D4D4D4"/>
                </a:solidFill>
                <a:highlight>
                  <a:srgbClr val="000000"/>
                </a:highlight>
                <a:latin typeface="Consolas"/>
                <a:ea typeface="Consolas"/>
                <a:cs typeface="Consolas"/>
                <a:sym typeface="Consolas"/>
              </a:rPr>
              <a:t>((</a:t>
            </a:r>
            <a:r>
              <a:rPr lang="es-419" sz="750">
                <a:solidFill>
                  <a:srgbClr val="9CDCFE"/>
                </a:solidFill>
                <a:highlight>
                  <a:srgbClr val="000000"/>
                </a:highlight>
                <a:latin typeface="Consolas"/>
                <a:ea typeface="Consolas"/>
                <a:cs typeface="Consolas"/>
                <a:sym typeface="Consolas"/>
              </a:rPr>
              <a:t>data</a:t>
            </a:r>
            <a:r>
              <a:rPr lang="es-419" sz="750">
                <a:solidFill>
                  <a:srgbClr val="D4D4D4"/>
                </a:solidFill>
                <a:highlight>
                  <a:srgbClr val="000000"/>
                </a:highlight>
                <a:latin typeface="Consolas"/>
                <a:ea typeface="Consolas"/>
                <a:cs typeface="Consolas"/>
                <a:sym typeface="Consolas"/>
              </a:rPr>
              <a:t>) </a:t>
            </a:r>
            <a:r>
              <a:rPr lang="es-419" sz="750">
                <a:solidFill>
                  <a:srgbClr val="569CD6"/>
                </a:solidFill>
                <a:highlight>
                  <a:srgbClr val="000000"/>
                </a:highlight>
                <a:latin typeface="Consolas"/>
                <a:ea typeface="Consolas"/>
                <a:cs typeface="Consolas"/>
                <a:sym typeface="Consolas"/>
              </a:rPr>
              <a:t>=&gt;</a:t>
            </a:r>
            <a:r>
              <a:rPr lang="es-419" sz="750">
                <a:solidFill>
                  <a:srgbClr val="D4D4D4"/>
                </a:solidFill>
                <a:highlight>
                  <a:srgbClr val="000000"/>
                </a:highlight>
                <a:latin typeface="Consolas"/>
                <a:ea typeface="Consolas"/>
                <a:cs typeface="Consolas"/>
                <a:sym typeface="Consolas"/>
              </a:rPr>
              <a:t> </a:t>
            </a:r>
            <a:r>
              <a:rPr lang="es-419" sz="750">
                <a:solidFill>
                  <a:srgbClr val="9CDCFE"/>
                </a:solidFill>
                <a:highlight>
                  <a:srgbClr val="000000"/>
                </a:highlight>
                <a:latin typeface="Consolas"/>
                <a:ea typeface="Consolas"/>
                <a:cs typeface="Consolas"/>
                <a:sym typeface="Consolas"/>
              </a:rPr>
              <a:t>console</a:t>
            </a:r>
            <a:r>
              <a:rPr lang="es-419" sz="750">
                <a:solidFill>
                  <a:srgbClr val="D4D4D4"/>
                </a:solidFill>
                <a:highlight>
                  <a:srgbClr val="000000"/>
                </a:highlight>
                <a:latin typeface="Consolas"/>
                <a:ea typeface="Consolas"/>
                <a:cs typeface="Consolas"/>
                <a:sym typeface="Consolas"/>
              </a:rPr>
              <a:t>.</a:t>
            </a:r>
            <a:r>
              <a:rPr lang="es-419" sz="750">
                <a:solidFill>
                  <a:srgbClr val="DCDCAA"/>
                </a:solidFill>
                <a:highlight>
                  <a:srgbClr val="000000"/>
                </a:highlight>
                <a:latin typeface="Consolas"/>
                <a:ea typeface="Consolas"/>
                <a:cs typeface="Consolas"/>
                <a:sym typeface="Consolas"/>
              </a:rPr>
              <a:t>log</a:t>
            </a:r>
            <a:r>
              <a:rPr lang="es-419" sz="750">
                <a:solidFill>
                  <a:srgbClr val="D4D4D4"/>
                </a:solidFill>
                <a:highlight>
                  <a:srgbClr val="000000"/>
                </a:highlight>
                <a:latin typeface="Consolas"/>
                <a:ea typeface="Consolas"/>
                <a:cs typeface="Consolas"/>
                <a:sym typeface="Consolas"/>
              </a:rPr>
              <a:t>(</a:t>
            </a:r>
            <a:r>
              <a:rPr lang="es-419" sz="750">
                <a:solidFill>
                  <a:srgbClr val="9CDCFE"/>
                </a:solidFill>
                <a:highlight>
                  <a:srgbClr val="000000"/>
                </a:highlight>
                <a:latin typeface="Consolas"/>
                <a:ea typeface="Consolas"/>
                <a:cs typeface="Consolas"/>
                <a:sym typeface="Consolas"/>
              </a:rPr>
              <a:t>data</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  }</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t/>
            </a:r>
            <a:endParaRPr sz="850">
              <a:solidFill>
                <a:srgbClr val="D4D4D4"/>
              </a:solidFill>
              <a:highlight>
                <a:srgbClr val="000000"/>
              </a:highlight>
              <a:latin typeface="Consolas"/>
              <a:ea typeface="Consolas"/>
              <a:cs typeface="Consolas"/>
              <a:sym typeface="Consolas"/>
            </a:endParaRPr>
          </a:p>
        </p:txBody>
      </p:sp>
      <p:sp>
        <p:nvSpPr>
          <p:cNvPr id="500" name="Google Shape;500;p67"/>
          <p:cNvSpPr txBox="1"/>
          <p:nvPr/>
        </p:nvSpPr>
        <p:spPr>
          <a:xfrm>
            <a:off x="501450" y="900000"/>
            <a:ext cx="589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600">
                <a:latin typeface="DM Sans"/>
                <a:ea typeface="DM Sans"/>
                <a:cs typeface="DM Sans"/>
                <a:sym typeface="DM Sans"/>
              </a:rPr>
              <a:t>Retorno de observables (resolución)</a:t>
            </a:r>
            <a:endParaRPr b="1" sz="160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Opina y valora</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4"/>
        </a:solidFill>
      </p:bgPr>
    </p:bg>
    <p:spTree>
      <p:nvGrpSpPr>
        <p:cNvPr id="509" name="Shape 509"/>
        <p:cNvGrpSpPr/>
        <p:nvPr/>
      </p:nvGrpSpPr>
      <p:grpSpPr>
        <a:xfrm>
          <a:off x="0" y="0"/>
          <a:ext cx="0" cy="0"/>
          <a:chOff x="0" y="0"/>
          <a:chExt cx="0" cy="0"/>
        </a:xfrm>
      </p:grpSpPr>
      <p:pic>
        <p:nvPicPr>
          <p:cNvPr id="510" name="Google Shape;510;p69"/>
          <p:cNvPicPr preferRelativeResize="0"/>
          <p:nvPr/>
        </p:nvPicPr>
        <p:blipFill>
          <a:blip r:embed="rId3">
            <a:alphaModFix amt="2000"/>
          </a:blip>
          <a:stretch>
            <a:fillRect/>
          </a:stretch>
        </p:blipFill>
        <p:spPr>
          <a:xfrm>
            <a:off x="21825" y="1623047"/>
            <a:ext cx="9144000" cy="1897380"/>
          </a:xfrm>
          <a:prstGeom prst="rect">
            <a:avLst/>
          </a:prstGeom>
          <a:noFill/>
          <a:ln>
            <a:noFill/>
          </a:ln>
        </p:spPr>
      </p:pic>
      <p:sp>
        <p:nvSpPr>
          <p:cNvPr id="511" name="Google Shape;511;p69"/>
          <p:cNvSpPr txBox="1"/>
          <p:nvPr/>
        </p:nvSpPr>
        <p:spPr>
          <a:xfrm>
            <a:off x="2151600" y="1925225"/>
            <a:ext cx="4840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3600">
                <a:solidFill>
                  <a:srgbClr val="FAFF00"/>
                </a:solidFill>
                <a:latin typeface="Inter"/>
                <a:ea typeface="Inter"/>
                <a:cs typeface="Inter"/>
                <a:sym typeface="Inter"/>
              </a:rPr>
              <a:t>Educación digital</a:t>
            </a:r>
            <a:endParaRPr b="1" sz="3600">
              <a:solidFill>
                <a:srgbClr val="FAFF00"/>
              </a:solidFill>
              <a:latin typeface="Inter"/>
              <a:ea typeface="Inter"/>
              <a:cs typeface="Inter"/>
              <a:sym typeface="Inter"/>
            </a:endParaRPr>
          </a:p>
          <a:p>
            <a:pPr indent="0" lvl="0" marL="0" rtl="0" algn="ctr">
              <a:spcBef>
                <a:spcPts val="0"/>
              </a:spcBef>
              <a:spcAft>
                <a:spcPts val="0"/>
              </a:spcAft>
              <a:buNone/>
            </a:pPr>
            <a:r>
              <a:rPr lang="es-419" sz="3600">
                <a:solidFill>
                  <a:srgbClr val="FAFAFA"/>
                </a:solidFill>
                <a:latin typeface="Inter"/>
                <a:ea typeface="Inter"/>
                <a:cs typeface="Inter"/>
                <a:sym typeface="Inter"/>
              </a:rPr>
              <a:t>para el mundo real</a:t>
            </a:r>
            <a:endParaRPr sz="3600">
              <a:solidFill>
                <a:srgbClr val="FAFAFA"/>
              </a:solidFill>
              <a:latin typeface="Inter"/>
              <a:ea typeface="Inter"/>
              <a:cs typeface="Inter"/>
              <a:sym typeface="Inter"/>
            </a:endParaRPr>
          </a:p>
        </p:txBody>
      </p:sp>
      <p:pic>
        <p:nvPicPr>
          <p:cNvPr id="512" name="Google Shape;512;p69"/>
          <p:cNvPicPr preferRelativeResize="0"/>
          <p:nvPr/>
        </p:nvPicPr>
        <p:blipFill>
          <a:blip r:embed="rId4">
            <a:alphaModFix/>
          </a:blip>
          <a:stretch>
            <a:fillRect/>
          </a:stretch>
        </p:blipFill>
        <p:spPr>
          <a:xfrm>
            <a:off x="4085725" y="4705802"/>
            <a:ext cx="1016200" cy="212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Iteradores</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71"/>
          <p:cNvGrpSpPr/>
          <p:nvPr/>
        </p:nvGrpSpPr>
        <p:grpSpPr>
          <a:xfrm>
            <a:off x="475198" y="467571"/>
            <a:ext cx="514422" cy="514422"/>
            <a:chOff x="473351" y="619523"/>
            <a:chExt cx="738900" cy="738900"/>
          </a:xfrm>
        </p:grpSpPr>
        <p:sp>
          <p:nvSpPr>
            <p:cNvPr id="523" name="Google Shape;523;p7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7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25" name="Google Shape;525;p71"/>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526" name="Google Shape;526;p71"/>
          <p:cNvSpPr txBox="1"/>
          <p:nvPr/>
        </p:nvSpPr>
        <p:spPr>
          <a:xfrm>
            <a:off x="475200" y="900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Patrón Iterador</a:t>
            </a:r>
            <a:endParaRPr b="1" sz="4000">
              <a:solidFill>
                <a:schemeClr val="dk1"/>
              </a:solidFill>
              <a:latin typeface="DM Sans"/>
              <a:ea typeface="DM Sans"/>
              <a:cs typeface="DM Sans"/>
              <a:sym typeface="DM Sans"/>
            </a:endParaRPr>
          </a:p>
        </p:txBody>
      </p:sp>
      <p:sp>
        <p:nvSpPr>
          <p:cNvPr id="527" name="Google Shape;527;p71"/>
          <p:cNvSpPr txBox="1"/>
          <p:nvPr/>
        </p:nvSpPr>
        <p:spPr>
          <a:xfrm>
            <a:off x="475200" y="1762550"/>
            <a:ext cx="4363200" cy="49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solidFill>
                  <a:srgbClr val="000000"/>
                </a:solidFill>
                <a:latin typeface="DM Sans"/>
                <a:ea typeface="DM Sans"/>
                <a:cs typeface="DM Sans"/>
                <a:sym typeface="DM Sans"/>
              </a:rPr>
              <a:t>Veamos un ejemplo. Aquí implementamos el patrón observable 👇</a:t>
            </a:r>
            <a:endParaRPr sz="1350">
              <a:solidFill>
                <a:srgbClr val="000000"/>
              </a:solidFill>
              <a:latin typeface="DM Sans"/>
              <a:ea typeface="DM Sans"/>
              <a:cs typeface="DM Sans"/>
              <a:sym typeface="DM Sans"/>
            </a:endParaRPr>
          </a:p>
        </p:txBody>
      </p:sp>
      <p:sp>
        <p:nvSpPr>
          <p:cNvPr id="528" name="Google Shape;528;p71"/>
          <p:cNvSpPr txBox="1"/>
          <p:nvPr/>
        </p:nvSpPr>
        <p:spPr>
          <a:xfrm>
            <a:off x="475200" y="2521650"/>
            <a:ext cx="6853500" cy="2060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s-419" sz="1650">
                <a:solidFill>
                  <a:srgbClr val="C792EA"/>
                </a:solidFill>
                <a:latin typeface="Courier New"/>
                <a:ea typeface="Courier New"/>
                <a:cs typeface="Courier New"/>
                <a:sym typeface="Courier New"/>
              </a:rPr>
              <a:t>let</a:t>
            </a:r>
            <a:r>
              <a:rPr i="1" lang="es-419" sz="1650">
                <a:solidFill>
                  <a:srgbClr val="C792EA"/>
                </a:solidFill>
                <a:latin typeface="Courier New"/>
                <a:ea typeface="Courier New"/>
                <a:cs typeface="Courier New"/>
                <a:sym typeface="Courier New"/>
              </a:rPr>
              <a:t> </a:t>
            </a:r>
            <a:r>
              <a:rPr i="1" lang="es-419" sz="1650">
                <a:solidFill>
                  <a:srgbClr val="D6DEEB"/>
                </a:solidFill>
                <a:latin typeface="Courier New"/>
                <a:ea typeface="Courier New"/>
                <a:cs typeface="Courier New"/>
                <a:sym typeface="Courier New"/>
              </a:rPr>
              <a:t>myArray</a:t>
            </a:r>
            <a:r>
              <a:rPr i="1" lang="es-419" sz="1650">
                <a:solidFill>
                  <a:srgbClr val="C792EA"/>
                </a:solidFill>
                <a:latin typeface="Courier New"/>
                <a:ea typeface="Courier New"/>
                <a:cs typeface="Courier New"/>
                <a:sym typeface="Courier New"/>
              </a:rPr>
              <a:t> </a:t>
            </a:r>
            <a:r>
              <a:rPr lang="es-419" sz="1650">
                <a:solidFill>
                  <a:srgbClr val="C792EA"/>
                </a:solidFill>
                <a:latin typeface="Courier New"/>
                <a:ea typeface="Courier New"/>
                <a:cs typeface="Courier New"/>
                <a:sym typeface="Courier New"/>
              </a:rPr>
              <a:t>=</a:t>
            </a:r>
            <a:r>
              <a:rPr i="1" lang="es-419" sz="1650">
                <a:solidFill>
                  <a:srgbClr val="C792EA"/>
                </a:solidFill>
                <a:latin typeface="Courier New"/>
                <a:ea typeface="Courier New"/>
                <a:cs typeface="Courier New"/>
                <a:sym typeface="Courier New"/>
              </a:rPr>
              <a:t> </a:t>
            </a:r>
            <a:r>
              <a:rPr lang="es-419" sz="1650">
                <a:solidFill>
                  <a:srgbClr val="7FDBCA"/>
                </a:solidFill>
                <a:latin typeface="Courier New"/>
                <a:ea typeface="Courier New"/>
                <a:cs typeface="Courier New"/>
                <a:sym typeface="Courier New"/>
              </a:rPr>
              <a:t>new</a:t>
            </a:r>
            <a:r>
              <a:rPr i="1" lang="es-419" sz="1650">
                <a:solidFill>
                  <a:srgbClr val="C792EA"/>
                </a:solidFill>
                <a:latin typeface="Courier New"/>
                <a:ea typeface="Courier New"/>
                <a:cs typeface="Courier New"/>
                <a:sym typeface="Courier New"/>
              </a:rPr>
              <a:t> </a:t>
            </a:r>
            <a:r>
              <a:rPr i="1" lang="es-419" sz="1650">
                <a:solidFill>
                  <a:srgbClr val="82AAFF"/>
                </a:solidFill>
                <a:latin typeface="Courier New"/>
                <a:ea typeface="Courier New"/>
                <a:cs typeface="Courier New"/>
                <a:sym typeface="Courier New"/>
              </a:rPr>
              <a:t>IterableList</a:t>
            </a:r>
            <a:r>
              <a:rPr lang="es-419" sz="1650">
                <a:solidFill>
                  <a:srgbClr val="D6DEEB"/>
                </a:solidFill>
                <a:latin typeface="Courier New"/>
                <a:ea typeface="Courier New"/>
                <a:cs typeface="Courier New"/>
                <a:sym typeface="Courier New"/>
              </a:rPr>
              <a:t>(</a:t>
            </a:r>
            <a:r>
              <a:rPr lang="es-419" sz="1650">
                <a:solidFill>
                  <a:srgbClr val="F78C6C"/>
                </a:solidFill>
                <a:latin typeface="Courier New"/>
                <a:ea typeface="Courier New"/>
                <a:cs typeface="Courier New"/>
                <a:sym typeface="Courier New"/>
              </a:rPr>
              <a:t>“Pera”</a:t>
            </a:r>
            <a:r>
              <a:rPr lang="es-419" sz="1650">
                <a:solidFill>
                  <a:srgbClr val="C792EA"/>
                </a:solidFill>
                <a:latin typeface="Courier New"/>
                <a:ea typeface="Courier New"/>
                <a:cs typeface="Courier New"/>
                <a:sym typeface="Courier New"/>
              </a:rPr>
              <a:t>,</a:t>
            </a:r>
            <a:r>
              <a:rPr i="1" lang="es-419" sz="1650">
                <a:solidFill>
                  <a:srgbClr val="C792EA"/>
                </a:solidFill>
                <a:latin typeface="Courier New"/>
                <a:ea typeface="Courier New"/>
                <a:cs typeface="Courier New"/>
                <a:sym typeface="Courier New"/>
              </a:rPr>
              <a:t> </a:t>
            </a:r>
            <a:r>
              <a:rPr lang="es-419" sz="1650">
                <a:solidFill>
                  <a:srgbClr val="F78C6C"/>
                </a:solidFill>
                <a:latin typeface="Courier New"/>
                <a:ea typeface="Courier New"/>
                <a:cs typeface="Courier New"/>
                <a:sym typeface="Courier New"/>
              </a:rPr>
              <a:t>“Banana”</a:t>
            </a:r>
            <a:r>
              <a:rPr lang="es-419" sz="1650">
                <a:solidFill>
                  <a:srgbClr val="C792EA"/>
                </a:solidFill>
                <a:latin typeface="Courier New"/>
                <a:ea typeface="Courier New"/>
                <a:cs typeface="Courier New"/>
                <a:sym typeface="Courier New"/>
              </a:rPr>
              <a:t>,</a:t>
            </a:r>
            <a:r>
              <a:rPr i="1" lang="es-419" sz="1650">
                <a:solidFill>
                  <a:srgbClr val="C792EA"/>
                </a:solidFill>
                <a:latin typeface="Courier New"/>
                <a:ea typeface="Courier New"/>
                <a:cs typeface="Courier New"/>
                <a:sym typeface="Courier New"/>
              </a:rPr>
              <a:t> </a:t>
            </a:r>
            <a:r>
              <a:rPr lang="es-419" sz="1650">
                <a:solidFill>
                  <a:srgbClr val="F78C6C"/>
                </a:solidFill>
                <a:latin typeface="Courier New"/>
                <a:ea typeface="Courier New"/>
                <a:cs typeface="Courier New"/>
                <a:sym typeface="Courier New"/>
              </a:rPr>
              <a:t>“Manzana”</a:t>
            </a:r>
            <a:r>
              <a:rPr lang="es-419" sz="1650">
                <a:solidFill>
                  <a:srgbClr val="C792EA"/>
                </a:solidFill>
                <a:latin typeface="Courier New"/>
                <a:ea typeface="Courier New"/>
                <a:cs typeface="Courier New"/>
                <a:sym typeface="Courier New"/>
              </a:rPr>
              <a:t>,</a:t>
            </a:r>
            <a:r>
              <a:rPr i="1" lang="es-419" sz="1650">
                <a:solidFill>
                  <a:srgbClr val="C792EA"/>
                </a:solidFill>
                <a:latin typeface="Courier New"/>
                <a:ea typeface="Courier New"/>
                <a:cs typeface="Courier New"/>
                <a:sym typeface="Courier New"/>
              </a:rPr>
              <a:t> </a:t>
            </a:r>
            <a:r>
              <a:rPr lang="es-419" sz="1650">
                <a:solidFill>
                  <a:srgbClr val="F78C6C"/>
                </a:solidFill>
                <a:latin typeface="Courier New"/>
                <a:ea typeface="Courier New"/>
                <a:cs typeface="Courier New"/>
                <a:sym typeface="Courier New"/>
              </a:rPr>
              <a:t>“Naranja”</a:t>
            </a:r>
            <a:r>
              <a:rPr lang="es-419" sz="1650">
                <a:solidFill>
                  <a:srgbClr val="C792EA"/>
                </a:solidFill>
                <a:latin typeface="Courier New"/>
                <a:ea typeface="Courier New"/>
                <a:cs typeface="Courier New"/>
                <a:sym typeface="Courier New"/>
              </a:rPr>
              <a:t>,</a:t>
            </a:r>
            <a:r>
              <a:rPr i="1" lang="es-419" sz="1650">
                <a:solidFill>
                  <a:srgbClr val="C792EA"/>
                </a:solidFill>
                <a:latin typeface="Courier New"/>
                <a:ea typeface="Courier New"/>
                <a:cs typeface="Courier New"/>
                <a:sym typeface="Courier New"/>
              </a:rPr>
              <a:t> </a:t>
            </a:r>
            <a:r>
              <a:rPr lang="es-419" sz="1650">
                <a:solidFill>
                  <a:srgbClr val="F78C6C"/>
                </a:solidFill>
                <a:latin typeface="Courier New"/>
                <a:ea typeface="Courier New"/>
                <a:cs typeface="Courier New"/>
                <a:sym typeface="Courier New"/>
              </a:rPr>
              <a:t>“Frutilla”</a:t>
            </a:r>
            <a:r>
              <a:rPr lang="es-419" sz="1650">
                <a:solidFill>
                  <a:srgbClr val="D6DEEB"/>
                </a:solidFill>
                <a:latin typeface="Courier New"/>
                <a:ea typeface="Courier New"/>
                <a:cs typeface="Courier New"/>
                <a:sym typeface="Courier New"/>
              </a:rPr>
              <a:t>);</a:t>
            </a:r>
            <a:endParaRPr sz="16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650">
                <a:solidFill>
                  <a:srgbClr val="C792EA"/>
                </a:solidFill>
                <a:latin typeface="Courier New"/>
                <a:ea typeface="Courier New"/>
                <a:cs typeface="Courier New"/>
                <a:sym typeface="Courier New"/>
              </a:rPr>
              <a:t>let</a:t>
            </a:r>
            <a:r>
              <a:rPr i="1" lang="es-419" sz="1650">
                <a:solidFill>
                  <a:srgbClr val="C792EA"/>
                </a:solidFill>
                <a:latin typeface="Courier New"/>
                <a:ea typeface="Courier New"/>
                <a:cs typeface="Courier New"/>
                <a:sym typeface="Courier New"/>
              </a:rPr>
              <a:t> </a:t>
            </a:r>
            <a:r>
              <a:rPr i="1" lang="es-419" sz="1650">
                <a:solidFill>
                  <a:srgbClr val="D6DEEB"/>
                </a:solidFill>
                <a:latin typeface="Courier New"/>
                <a:ea typeface="Courier New"/>
                <a:cs typeface="Courier New"/>
                <a:sym typeface="Courier New"/>
              </a:rPr>
              <a:t>iterator</a:t>
            </a:r>
            <a:r>
              <a:rPr i="1" lang="es-419" sz="1650">
                <a:solidFill>
                  <a:srgbClr val="C792EA"/>
                </a:solidFill>
                <a:latin typeface="Courier New"/>
                <a:ea typeface="Courier New"/>
                <a:cs typeface="Courier New"/>
                <a:sym typeface="Courier New"/>
              </a:rPr>
              <a:t> </a:t>
            </a:r>
            <a:r>
              <a:rPr lang="es-419" sz="1650">
                <a:solidFill>
                  <a:srgbClr val="C792EA"/>
                </a:solidFill>
                <a:latin typeface="Courier New"/>
                <a:ea typeface="Courier New"/>
                <a:cs typeface="Courier New"/>
                <a:sym typeface="Courier New"/>
              </a:rPr>
              <a:t>=</a:t>
            </a:r>
            <a:r>
              <a:rPr i="1" lang="es-419" sz="1650">
                <a:solidFill>
                  <a:srgbClr val="C792EA"/>
                </a:solidFill>
                <a:latin typeface="Courier New"/>
                <a:ea typeface="Courier New"/>
                <a:cs typeface="Courier New"/>
                <a:sym typeface="Courier New"/>
              </a:rPr>
              <a:t> </a:t>
            </a:r>
            <a:r>
              <a:rPr i="1" lang="es-419" sz="1650">
                <a:solidFill>
                  <a:srgbClr val="D6DEEB"/>
                </a:solidFill>
                <a:latin typeface="Courier New"/>
                <a:ea typeface="Courier New"/>
                <a:cs typeface="Courier New"/>
                <a:sym typeface="Courier New"/>
              </a:rPr>
              <a:t>myArray</a:t>
            </a:r>
            <a:r>
              <a:rPr i="1" lang="es-419" sz="1650">
                <a:solidFill>
                  <a:srgbClr val="C792EA"/>
                </a:solidFill>
                <a:latin typeface="Courier New"/>
                <a:ea typeface="Courier New"/>
                <a:cs typeface="Courier New"/>
                <a:sym typeface="Courier New"/>
              </a:rPr>
              <a:t>.</a:t>
            </a:r>
            <a:r>
              <a:rPr i="1" lang="es-419" sz="1650">
                <a:solidFill>
                  <a:srgbClr val="82AAFF"/>
                </a:solidFill>
                <a:latin typeface="Courier New"/>
                <a:ea typeface="Courier New"/>
                <a:cs typeface="Courier New"/>
                <a:sym typeface="Courier New"/>
              </a:rPr>
              <a:t>iterator</a:t>
            </a:r>
            <a:r>
              <a:rPr lang="es-419" sz="1650">
                <a:solidFill>
                  <a:srgbClr val="D6DEEB"/>
                </a:solidFill>
                <a:latin typeface="Courier New"/>
                <a:ea typeface="Courier New"/>
                <a:cs typeface="Courier New"/>
                <a:sym typeface="Courier New"/>
              </a:rPr>
              <a:t>();</a:t>
            </a:r>
            <a:endParaRPr sz="16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i="1" lang="es-419" sz="1650">
                <a:solidFill>
                  <a:srgbClr val="C792EA"/>
                </a:solidFill>
                <a:latin typeface="Courier New"/>
                <a:ea typeface="Courier New"/>
                <a:cs typeface="Courier New"/>
                <a:sym typeface="Courier New"/>
              </a:rPr>
              <a:t>while</a:t>
            </a:r>
            <a:r>
              <a:rPr lang="es-419" sz="1650">
                <a:solidFill>
                  <a:srgbClr val="D6DEEB"/>
                </a:solidFill>
                <a:latin typeface="Courier New"/>
                <a:ea typeface="Courier New"/>
                <a:cs typeface="Courier New"/>
                <a:sym typeface="Courier New"/>
              </a:rPr>
              <a:t> (iterator</a:t>
            </a:r>
            <a:r>
              <a:rPr i="1" lang="es-419" sz="1650">
                <a:solidFill>
                  <a:srgbClr val="C792EA"/>
                </a:solidFill>
                <a:latin typeface="Courier New"/>
                <a:ea typeface="Courier New"/>
                <a:cs typeface="Courier New"/>
                <a:sym typeface="Courier New"/>
              </a:rPr>
              <a:t>.</a:t>
            </a:r>
            <a:r>
              <a:rPr i="1" lang="es-419" sz="1650">
                <a:solidFill>
                  <a:srgbClr val="82AAFF"/>
                </a:solidFill>
                <a:latin typeface="Courier New"/>
                <a:ea typeface="Courier New"/>
                <a:cs typeface="Courier New"/>
                <a:sym typeface="Courier New"/>
              </a:rPr>
              <a:t>hasNext</a:t>
            </a:r>
            <a:r>
              <a:rPr lang="es-419" sz="1650">
                <a:solidFill>
                  <a:srgbClr val="D6DEEB"/>
                </a:solidFill>
                <a:latin typeface="Courier New"/>
                <a:ea typeface="Courier New"/>
                <a:cs typeface="Courier New"/>
                <a:sym typeface="Courier New"/>
              </a:rPr>
              <a:t>()) {</a:t>
            </a:r>
            <a:endParaRPr sz="16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650">
                <a:solidFill>
                  <a:srgbClr val="D6DEEB"/>
                </a:solidFill>
                <a:latin typeface="Courier New"/>
                <a:ea typeface="Courier New"/>
                <a:cs typeface="Courier New"/>
                <a:sym typeface="Courier New"/>
              </a:rPr>
              <a:t> console</a:t>
            </a:r>
            <a:r>
              <a:rPr i="1" lang="es-419" sz="1650">
                <a:solidFill>
                  <a:srgbClr val="C792EA"/>
                </a:solidFill>
                <a:latin typeface="Courier New"/>
                <a:ea typeface="Courier New"/>
                <a:cs typeface="Courier New"/>
                <a:sym typeface="Courier New"/>
              </a:rPr>
              <a:t>.</a:t>
            </a:r>
            <a:r>
              <a:rPr i="1" lang="es-419" sz="1650">
                <a:solidFill>
                  <a:srgbClr val="82AAFF"/>
                </a:solidFill>
                <a:latin typeface="Courier New"/>
                <a:ea typeface="Courier New"/>
                <a:cs typeface="Courier New"/>
                <a:sym typeface="Courier New"/>
              </a:rPr>
              <a:t>log</a:t>
            </a:r>
            <a:r>
              <a:rPr lang="es-419" sz="1650">
                <a:solidFill>
                  <a:srgbClr val="D6DEEB"/>
                </a:solidFill>
                <a:latin typeface="Courier New"/>
                <a:ea typeface="Courier New"/>
                <a:cs typeface="Courier New"/>
                <a:sym typeface="Courier New"/>
              </a:rPr>
              <a:t>(iterator</a:t>
            </a:r>
            <a:r>
              <a:rPr i="1" lang="es-419" sz="1650">
                <a:solidFill>
                  <a:srgbClr val="C792EA"/>
                </a:solidFill>
                <a:latin typeface="Courier New"/>
                <a:ea typeface="Courier New"/>
                <a:cs typeface="Courier New"/>
                <a:sym typeface="Courier New"/>
              </a:rPr>
              <a:t>.</a:t>
            </a:r>
            <a:r>
              <a:rPr i="1" lang="es-419" sz="1650">
                <a:solidFill>
                  <a:srgbClr val="82AAFF"/>
                </a:solidFill>
                <a:latin typeface="Courier New"/>
                <a:ea typeface="Courier New"/>
                <a:cs typeface="Courier New"/>
                <a:sym typeface="Courier New"/>
              </a:rPr>
              <a:t>next</a:t>
            </a:r>
            <a:r>
              <a:rPr lang="es-419" sz="1650">
                <a:solidFill>
                  <a:srgbClr val="D6DEEB"/>
                </a:solidFill>
                <a:latin typeface="Courier New"/>
                <a:ea typeface="Courier New"/>
                <a:cs typeface="Courier New"/>
                <a:sym typeface="Courier New"/>
              </a:rPr>
              <a:t>());</a:t>
            </a:r>
            <a:endParaRPr sz="16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650">
                <a:solidFill>
                  <a:srgbClr val="D6DEEB"/>
                </a:solidFill>
                <a:latin typeface="Courier New"/>
                <a:ea typeface="Courier New"/>
                <a:cs typeface="Courier New"/>
                <a:sym typeface="Courier New"/>
              </a:rPr>
              <a:t>}</a:t>
            </a:r>
            <a:endParaRPr sz="2000">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Promesas</a:t>
            </a:r>
            <a:endParaRPr b="1" sz="40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grpSp>
        <p:nvGrpSpPr>
          <p:cNvPr id="538" name="Google Shape;538;p73"/>
          <p:cNvGrpSpPr/>
          <p:nvPr/>
        </p:nvGrpSpPr>
        <p:grpSpPr>
          <a:xfrm>
            <a:off x="475198" y="467571"/>
            <a:ext cx="514422" cy="514422"/>
            <a:chOff x="473351" y="619523"/>
            <a:chExt cx="738900" cy="738900"/>
          </a:xfrm>
        </p:grpSpPr>
        <p:sp>
          <p:nvSpPr>
            <p:cNvPr id="539" name="Google Shape;539;p7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7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41" name="Google Shape;541;p73"/>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542" name="Google Shape;542;p73"/>
          <p:cNvSpPr txBox="1"/>
          <p:nvPr/>
        </p:nvSpPr>
        <p:spPr>
          <a:xfrm>
            <a:off x="475200" y="1080000"/>
            <a:ext cx="287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Promesas</a:t>
            </a:r>
            <a:endParaRPr b="1" sz="4000">
              <a:solidFill>
                <a:schemeClr val="dk1"/>
              </a:solidFill>
              <a:latin typeface="DM Sans"/>
              <a:ea typeface="DM Sans"/>
              <a:cs typeface="DM Sans"/>
              <a:sym typeface="DM Sans"/>
            </a:endParaRPr>
          </a:p>
        </p:txBody>
      </p:sp>
      <p:sp>
        <p:nvSpPr>
          <p:cNvPr id="543" name="Google Shape;543;p73"/>
          <p:cNvSpPr txBox="1"/>
          <p:nvPr/>
        </p:nvSpPr>
        <p:spPr>
          <a:xfrm>
            <a:off x="475200" y="2005700"/>
            <a:ext cx="3349800" cy="143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Dentro de la clase </a:t>
            </a:r>
            <a:r>
              <a:rPr b="1" lang="es-419" sz="1350">
                <a:latin typeface="DM Sans"/>
                <a:ea typeface="DM Sans"/>
                <a:cs typeface="DM Sans"/>
                <a:sym typeface="DM Sans"/>
              </a:rPr>
              <a:t>Usuario</a:t>
            </a:r>
            <a:r>
              <a:rPr lang="es-419" sz="1350">
                <a:latin typeface="DM Sans"/>
                <a:ea typeface="DM Sans"/>
                <a:cs typeface="DM Sans"/>
                <a:sym typeface="DM Sans"/>
              </a:rPr>
              <a:t> definimos un método </a:t>
            </a:r>
            <a:r>
              <a:rPr lang="es-419" sz="1350">
                <a:highlight>
                  <a:schemeClr val="accent6"/>
                </a:highlight>
                <a:latin typeface="DM Sans"/>
                <a:ea typeface="DM Sans"/>
                <a:cs typeface="DM Sans"/>
                <a:sym typeface="DM Sans"/>
              </a:rPr>
              <a:t>obtenerUsuario.</a:t>
            </a:r>
            <a:endParaRPr sz="1350">
              <a:highlight>
                <a:schemeClr val="accent6"/>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 </a:t>
            </a:r>
            <a:endParaRPr sz="1350">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La ejecución de este método puede tener dos resultados: </a:t>
            </a:r>
            <a:endParaRPr sz="1350">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419" sz="1350">
                <a:latin typeface="DM Sans"/>
                <a:ea typeface="DM Sans"/>
                <a:cs typeface="DM Sans"/>
                <a:sym typeface="DM Sans"/>
              </a:rPr>
              <a:t>traer el usuario</a:t>
            </a:r>
            <a:r>
              <a:rPr lang="es-419" sz="1350">
                <a:latin typeface="DM Sans"/>
                <a:ea typeface="DM Sans"/>
                <a:cs typeface="DM Sans"/>
                <a:sym typeface="DM Sans"/>
              </a:rPr>
              <a:t> o </a:t>
            </a:r>
            <a:r>
              <a:rPr b="1" lang="es-419" sz="1350">
                <a:latin typeface="DM Sans"/>
                <a:ea typeface="DM Sans"/>
                <a:cs typeface="DM Sans"/>
                <a:sym typeface="DM Sans"/>
              </a:rPr>
              <a:t>fallar</a:t>
            </a:r>
            <a:r>
              <a:rPr lang="es-419" sz="1350">
                <a:latin typeface="DM Sans"/>
                <a:ea typeface="DM Sans"/>
                <a:cs typeface="DM Sans"/>
                <a:sym typeface="DM Sans"/>
              </a:rPr>
              <a:t>. </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p:txBody>
      </p:sp>
      <p:sp>
        <p:nvSpPr>
          <p:cNvPr id="544" name="Google Shape;544;p73"/>
          <p:cNvSpPr txBox="1"/>
          <p:nvPr/>
        </p:nvSpPr>
        <p:spPr>
          <a:xfrm>
            <a:off x="3948000" y="1149500"/>
            <a:ext cx="4720800" cy="3142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sz="1300">
                <a:solidFill>
                  <a:srgbClr val="C792EA"/>
                </a:solidFill>
                <a:latin typeface="Courier New"/>
                <a:ea typeface="Courier New"/>
                <a:cs typeface="Courier New"/>
                <a:sym typeface="Courier New"/>
              </a:rPr>
              <a:t>export</a:t>
            </a:r>
            <a:r>
              <a:rPr lang="es-419" sz="1300">
                <a:solidFill>
                  <a:srgbClr val="D6DEEB"/>
                </a:solidFill>
                <a:latin typeface="Courier New"/>
                <a:ea typeface="Courier New"/>
                <a:cs typeface="Courier New"/>
                <a:sym typeface="Courier New"/>
              </a:rPr>
              <a:t> </a:t>
            </a:r>
            <a:r>
              <a:rPr lang="es-419" sz="1300">
                <a:solidFill>
                  <a:srgbClr val="C792EA"/>
                </a:solidFill>
                <a:latin typeface="Courier New"/>
                <a:ea typeface="Courier New"/>
                <a:cs typeface="Courier New"/>
                <a:sym typeface="Courier New"/>
              </a:rPr>
              <a:t>class</a:t>
            </a:r>
            <a:r>
              <a:rPr lang="es-419" sz="1300">
                <a:solidFill>
                  <a:srgbClr val="D6DEEB"/>
                </a:solidFill>
                <a:latin typeface="Courier New"/>
                <a:ea typeface="Courier New"/>
                <a:cs typeface="Courier New"/>
                <a:sym typeface="Courier New"/>
              </a:rPr>
              <a:t> </a:t>
            </a:r>
            <a:r>
              <a:rPr lang="es-419" sz="1300">
                <a:solidFill>
                  <a:srgbClr val="FFCB8B"/>
                </a:solidFill>
                <a:latin typeface="Courier New"/>
                <a:ea typeface="Courier New"/>
                <a:cs typeface="Courier New"/>
                <a:sym typeface="Courier New"/>
              </a:rPr>
              <a:t>Usuario</a:t>
            </a:r>
            <a:r>
              <a:rPr lang="es-419" sz="1300">
                <a:solidFill>
                  <a:srgbClr val="D6DEEB"/>
                </a:solidFill>
                <a:latin typeface="Courier New"/>
                <a:ea typeface="Courier New"/>
                <a:cs typeface="Courier New"/>
                <a:sym typeface="Courier New"/>
              </a:rPr>
              <a:t> {</a:t>
            </a:r>
            <a:endParaRPr sz="13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00">
                <a:solidFill>
                  <a:srgbClr val="D6DEEB"/>
                </a:solidFill>
                <a:latin typeface="Courier New"/>
                <a:ea typeface="Courier New"/>
                <a:cs typeface="Courier New"/>
                <a:sym typeface="Courier New"/>
              </a:rPr>
              <a:t> </a:t>
            </a:r>
            <a:r>
              <a:rPr i="1" lang="es-419" sz="1300">
                <a:solidFill>
                  <a:srgbClr val="82AAFF"/>
                </a:solidFill>
                <a:latin typeface="Courier New"/>
                <a:ea typeface="Courier New"/>
                <a:cs typeface="Courier New"/>
                <a:sym typeface="Courier New"/>
              </a:rPr>
              <a:t>obenerUsuario</a:t>
            </a:r>
            <a:r>
              <a:rPr lang="es-419" sz="1300">
                <a:solidFill>
                  <a:srgbClr val="D9F5DD"/>
                </a:solidFill>
                <a:latin typeface="Courier New"/>
                <a:ea typeface="Courier New"/>
                <a:cs typeface="Courier New"/>
                <a:sym typeface="Courier New"/>
              </a:rPr>
              <a:t>()</a:t>
            </a:r>
            <a:r>
              <a:rPr lang="es-419" sz="1300">
                <a:solidFill>
                  <a:srgbClr val="D6DEEB"/>
                </a:solidFill>
                <a:latin typeface="Courier New"/>
                <a:ea typeface="Courier New"/>
                <a:cs typeface="Courier New"/>
                <a:sym typeface="Courier New"/>
              </a:rPr>
              <a:t> {</a:t>
            </a:r>
            <a:endParaRPr sz="13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00">
                <a:solidFill>
                  <a:srgbClr val="D6DEEB"/>
                </a:solidFill>
                <a:latin typeface="Courier New"/>
                <a:ea typeface="Courier New"/>
                <a:cs typeface="Courier New"/>
                <a:sym typeface="Courier New"/>
              </a:rPr>
              <a:t>   </a:t>
            </a:r>
            <a:r>
              <a:rPr i="1" lang="es-419" sz="1300">
                <a:solidFill>
                  <a:srgbClr val="C792EA"/>
                </a:solidFill>
                <a:latin typeface="Courier New"/>
                <a:ea typeface="Courier New"/>
                <a:cs typeface="Courier New"/>
                <a:sym typeface="Courier New"/>
              </a:rPr>
              <a:t>return</a:t>
            </a:r>
            <a:r>
              <a:rPr lang="es-419" sz="1300">
                <a:solidFill>
                  <a:srgbClr val="D6DEEB"/>
                </a:solidFill>
                <a:latin typeface="Courier New"/>
                <a:ea typeface="Courier New"/>
                <a:cs typeface="Courier New"/>
                <a:sym typeface="Courier New"/>
              </a:rPr>
              <a:t> </a:t>
            </a:r>
            <a:r>
              <a:rPr lang="es-419" sz="1300">
                <a:solidFill>
                  <a:srgbClr val="7FDBCA"/>
                </a:solidFill>
                <a:latin typeface="Courier New"/>
                <a:ea typeface="Courier New"/>
                <a:cs typeface="Courier New"/>
                <a:sym typeface="Courier New"/>
              </a:rPr>
              <a:t>new</a:t>
            </a:r>
            <a:r>
              <a:rPr lang="es-419" sz="1300">
                <a:solidFill>
                  <a:srgbClr val="D6DEEB"/>
                </a:solidFill>
                <a:latin typeface="Courier New"/>
                <a:ea typeface="Courier New"/>
                <a:cs typeface="Courier New"/>
                <a:sym typeface="Courier New"/>
              </a:rPr>
              <a:t> </a:t>
            </a:r>
            <a:r>
              <a:rPr lang="es-419" sz="1300">
                <a:solidFill>
                  <a:srgbClr val="C5E478"/>
                </a:solidFill>
                <a:latin typeface="Courier New"/>
                <a:ea typeface="Courier New"/>
                <a:cs typeface="Courier New"/>
                <a:sym typeface="Courier New"/>
              </a:rPr>
              <a:t>Promise</a:t>
            </a:r>
            <a:r>
              <a:rPr lang="es-419" sz="1300">
                <a:solidFill>
                  <a:srgbClr val="D6DEEB"/>
                </a:solidFill>
                <a:latin typeface="Courier New"/>
                <a:ea typeface="Courier New"/>
                <a:cs typeface="Courier New"/>
                <a:sym typeface="Courier New"/>
              </a:rPr>
              <a:t>(</a:t>
            </a:r>
            <a:r>
              <a:rPr lang="es-419" sz="1300">
                <a:solidFill>
                  <a:srgbClr val="D9F5DD"/>
                </a:solidFill>
                <a:latin typeface="Courier New"/>
                <a:ea typeface="Courier New"/>
                <a:cs typeface="Courier New"/>
                <a:sym typeface="Courier New"/>
              </a:rPr>
              <a:t>(</a:t>
            </a:r>
            <a:r>
              <a:rPr lang="es-419" sz="1300">
                <a:solidFill>
                  <a:srgbClr val="D7DBE0"/>
                </a:solidFill>
                <a:latin typeface="Courier New"/>
                <a:ea typeface="Courier New"/>
                <a:cs typeface="Courier New"/>
                <a:sym typeface="Courier New"/>
              </a:rPr>
              <a:t>resolve</a:t>
            </a:r>
            <a:r>
              <a:rPr lang="es-419" sz="1300">
                <a:solidFill>
                  <a:srgbClr val="D6DEEB"/>
                </a:solidFill>
                <a:latin typeface="Courier New"/>
                <a:ea typeface="Courier New"/>
                <a:cs typeface="Courier New"/>
                <a:sym typeface="Courier New"/>
              </a:rPr>
              <a:t>, </a:t>
            </a:r>
            <a:r>
              <a:rPr lang="es-419" sz="1300">
                <a:solidFill>
                  <a:srgbClr val="D7DBE0"/>
                </a:solidFill>
                <a:latin typeface="Courier New"/>
                <a:ea typeface="Courier New"/>
                <a:cs typeface="Courier New"/>
                <a:sym typeface="Courier New"/>
              </a:rPr>
              <a:t>reject</a:t>
            </a:r>
            <a:r>
              <a:rPr lang="es-419" sz="1300">
                <a:solidFill>
                  <a:srgbClr val="D9F5DD"/>
                </a:solidFill>
                <a:latin typeface="Courier New"/>
                <a:ea typeface="Courier New"/>
                <a:cs typeface="Courier New"/>
                <a:sym typeface="Courier New"/>
              </a:rPr>
              <a:t>)</a:t>
            </a:r>
            <a:r>
              <a:rPr lang="es-419" sz="1300">
                <a:solidFill>
                  <a:srgbClr val="D6DEEB"/>
                </a:solidFill>
                <a:latin typeface="Courier New"/>
                <a:ea typeface="Courier New"/>
                <a:cs typeface="Courier New"/>
                <a:sym typeface="Courier New"/>
              </a:rPr>
              <a:t> </a:t>
            </a:r>
            <a:r>
              <a:rPr lang="es-419" sz="1300">
                <a:solidFill>
                  <a:srgbClr val="C792EA"/>
                </a:solidFill>
                <a:latin typeface="Courier New"/>
                <a:ea typeface="Courier New"/>
                <a:cs typeface="Courier New"/>
                <a:sym typeface="Courier New"/>
              </a:rPr>
              <a:t>=&gt;</a:t>
            </a:r>
            <a:r>
              <a:rPr lang="es-419" sz="1300">
                <a:solidFill>
                  <a:srgbClr val="D6DEEB"/>
                </a:solidFill>
                <a:latin typeface="Courier New"/>
                <a:ea typeface="Courier New"/>
                <a:cs typeface="Courier New"/>
                <a:sym typeface="Courier New"/>
              </a:rPr>
              <a:t> {</a:t>
            </a:r>
            <a:endParaRPr sz="13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00">
                <a:solidFill>
                  <a:srgbClr val="D6DEEB"/>
                </a:solidFill>
                <a:latin typeface="Courier New"/>
                <a:ea typeface="Courier New"/>
                <a:cs typeface="Courier New"/>
                <a:sym typeface="Courier New"/>
              </a:rPr>
              <a:t>     </a:t>
            </a:r>
            <a:r>
              <a:rPr lang="es-419" sz="1300">
                <a:solidFill>
                  <a:srgbClr val="C792EA"/>
                </a:solidFill>
                <a:latin typeface="Courier New"/>
                <a:ea typeface="Courier New"/>
                <a:cs typeface="Courier New"/>
                <a:sym typeface="Courier New"/>
              </a:rPr>
              <a:t>if</a:t>
            </a:r>
            <a:r>
              <a:rPr lang="es-419" sz="1300">
                <a:solidFill>
                  <a:srgbClr val="D6DEEB"/>
                </a:solidFill>
                <a:latin typeface="Courier New"/>
                <a:ea typeface="Courier New"/>
                <a:cs typeface="Courier New"/>
                <a:sym typeface="Courier New"/>
              </a:rPr>
              <a:t> (!reject) {</a:t>
            </a:r>
            <a:endParaRPr sz="13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00">
                <a:solidFill>
                  <a:srgbClr val="D6DEEB"/>
                </a:solidFill>
                <a:latin typeface="Courier New"/>
                <a:ea typeface="Courier New"/>
                <a:cs typeface="Courier New"/>
                <a:sym typeface="Courier New"/>
              </a:rPr>
              <a:t>       </a:t>
            </a:r>
            <a:r>
              <a:rPr i="1" lang="es-419" sz="1300">
                <a:solidFill>
                  <a:srgbClr val="C792EA"/>
                </a:solidFill>
                <a:latin typeface="Courier New"/>
                <a:ea typeface="Courier New"/>
                <a:cs typeface="Courier New"/>
                <a:sym typeface="Courier New"/>
              </a:rPr>
              <a:t>return</a:t>
            </a:r>
            <a:r>
              <a:rPr lang="es-419" sz="1300">
                <a:solidFill>
                  <a:srgbClr val="D6DEEB"/>
                </a:solidFill>
                <a:latin typeface="Courier New"/>
                <a:ea typeface="Courier New"/>
                <a:cs typeface="Courier New"/>
                <a:sym typeface="Courier New"/>
              </a:rPr>
              <a:t> </a:t>
            </a:r>
            <a:r>
              <a:rPr i="1" lang="es-419" sz="1300">
                <a:solidFill>
                  <a:srgbClr val="82AAFF"/>
                </a:solidFill>
                <a:latin typeface="Courier New"/>
                <a:ea typeface="Courier New"/>
                <a:cs typeface="Courier New"/>
                <a:sym typeface="Courier New"/>
              </a:rPr>
              <a:t>resolve</a:t>
            </a:r>
            <a:r>
              <a:rPr lang="es-419" sz="1300">
                <a:solidFill>
                  <a:srgbClr val="D6DEEB"/>
                </a:solidFill>
                <a:latin typeface="Courier New"/>
                <a:ea typeface="Courier New"/>
                <a:cs typeface="Courier New"/>
                <a:sym typeface="Courier New"/>
              </a:rPr>
              <a:t>([{ name: </a:t>
            </a:r>
            <a:r>
              <a:rPr lang="es-419" sz="1300">
                <a:solidFill>
                  <a:srgbClr val="D9F5DD"/>
                </a:solidFill>
                <a:latin typeface="Courier New"/>
                <a:ea typeface="Courier New"/>
                <a:cs typeface="Courier New"/>
                <a:sym typeface="Courier New"/>
              </a:rPr>
              <a:t>'</a:t>
            </a:r>
            <a:r>
              <a:rPr lang="es-419" sz="1300">
                <a:solidFill>
                  <a:srgbClr val="ECC48D"/>
                </a:solidFill>
                <a:latin typeface="Courier New"/>
                <a:ea typeface="Courier New"/>
                <a:cs typeface="Courier New"/>
                <a:sym typeface="Courier New"/>
              </a:rPr>
              <a:t>adrgon</a:t>
            </a:r>
            <a:r>
              <a:rPr lang="es-419" sz="1300">
                <a:solidFill>
                  <a:srgbClr val="D9F5DD"/>
                </a:solidFill>
                <a:latin typeface="Courier New"/>
                <a:ea typeface="Courier New"/>
                <a:cs typeface="Courier New"/>
                <a:sym typeface="Courier New"/>
              </a:rPr>
              <a:t>'</a:t>
            </a:r>
            <a:r>
              <a:rPr lang="es-419" sz="1300">
                <a:solidFill>
                  <a:srgbClr val="D6DEEB"/>
                </a:solidFill>
                <a:latin typeface="Courier New"/>
                <a:ea typeface="Courier New"/>
                <a:cs typeface="Courier New"/>
                <a:sym typeface="Courier New"/>
              </a:rPr>
              <a:t> }]);</a:t>
            </a:r>
            <a:endParaRPr sz="13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00">
                <a:solidFill>
                  <a:srgbClr val="D6DEEB"/>
                </a:solidFill>
                <a:latin typeface="Courier New"/>
                <a:ea typeface="Courier New"/>
                <a:cs typeface="Courier New"/>
                <a:sym typeface="Courier New"/>
              </a:rPr>
              <a:t>     }</a:t>
            </a:r>
            <a:endParaRPr sz="13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00">
                <a:solidFill>
                  <a:srgbClr val="D6DEEB"/>
                </a:solidFill>
                <a:latin typeface="Courier New"/>
                <a:ea typeface="Courier New"/>
                <a:cs typeface="Courier New"/>
                <a:sym typeface="Courier New"/>
              </a:rPr>
              <a:t>     </a:t>
            </a:r>
            <a:r>
              <a:rPr i="1" lang="es-419" sz="1300">
                <a:solidFill>
                  <a:srgbClr val="C792EA"/>
                </a:solidFill>
                <a:latin typeface="Courier New"/>
                <a:ea typeface="Courier New"/>
                <a:cs typeface="Courier New"/>
                <a:sym typeface="Courier New"/>
              </a:rPr>
              <a:t>return</a:t>
            </a:r>
            <a:r>
              <a:rPr lang="es-419" sz="1300">
                <a:solidFill>
                  <a:srgbClr val="D6DEEB"/>
                </a:solidFill>
                <a:latin typeface="Courier New"/>
                <a:ea typeface="Courier New"/>
                <a:cs typeface="Courier New"/>
                <a:sym typeface="Courier New"/>
              </a:rPr>
              <a:t> </a:t>
            </a:r>
            <a:r>
              <a:rPr i="1" lang="es-419" sz="1300">
                <a:solidFill>
                  <a:srgbClr val="82AAFF"/>
                </a:solidFill>
                <a:latin typeface="Courier New"/>
                <a:ea typeface="Courier New"/>
                <a:cs typeface="Courier New"/>
                <a:sym typeface="Courier New"/>
              </a:rPr>
              <a:t>reject</a:t>
            </a:r>
            <a:r>
              <a:rPr lang="es-419" sz="1300">
                <a:solidFill>
                  <a:srgbClr val="D6DEEB"/>
                </a:solidFill>
                <a:latin typeface="Courier New"/>
                <a:ea typeface="Courier New"/>
                <a:cs typeface="Courier New"/>
                <a:sym typeface="Courier New"/>
              </a:rPr>
              <a:t>({ msg: </a:t>
            </a:r>
            <a:r>
              <a:rPr lang="es-419" sz="1300">
                <a:solidFill>
                  <a:srgbClr val="D9F5DD"/>
                </a:solidFill>
                <a:latin typeface="Courier New"/>
                <a:ea typeface="Courier New"/>
                <a:cs typeface="Courier New"/>
                <a:sym typeface="Courier New"/>
              </a:rPr>
              <a:t>'</a:t>
            </a:r>
            <a:r>
              <a:rPr lang="es-419" sz="1300">
                <a:solidFill>
                  <a:srgbClr val="ECC48D"/>
                </a:solidFill>
                <a:latin typeface="Courier New"/>
                <a:ea typeface="Courier New"/>
                <a:cs typeface="Courier New"/>
                <a:sym typeface="Courier New"/>
              </a:rPr>
              <a:t>error</a:t>
            </a:r>
            <a:r>
              <a:rPr lang="es-419" sz="1300">
                <a:solidFill>
                  <a:srgbClr val="D9F5DD"/>
                </a:solidFill>
                <a:latin typeface="Courier New"/>
                <a:ea typeface="Courier New"/>
                <a:cs typeface="Courier New"/>
                <a:sym typeface="Courier New"/>
              </a:rPr>
              <a:t>'</a:t>
            </a:r>
            <a:r>
              <a:rPr lang="es-419" sz="1300">
                <a:solidFill>
                  <a:srgbClr val="D6DEEB"/>
                </a:solidFill>
                <a:latin typeface="Courier New"/>
                <a:ea typeface="Courier New"/>
                <a:cs typeface="Courier New"/>
                <a:sym typeface="Courier New"/>
              </a:rPr>
              <a:t> });</a:t>
            </a:r>
            <a:endParaRPr sz="13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00">
                <a:solidFill>
                  <a:srgbClr val="D6DEEB"/>
                </a:solidFill>
                <a:latin typeface="Courier New"/>
                <a:ea typeface="Courier New"/>
                <a:cs typeface="Courier New"/>
                <a:sym typeface="Courier New"/>
              </a:rPr>
              <a:t>   });</a:t>
            </a:r>
            <a:endParaRPr sz="13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00">
                <a:solidFill>
                  <a:srgbClr val="D6DEEB"/>
                </a:solidFill>
                <a:latin typeface="Courier New"/>
                <a:ea typeface="Courier New"/>
                <a:cs typeface="Courier New"/>
                <a:sym typeface="Courier New"/>
              </a:rPr>
              <a:t> }</a:t>
            </a:r>
            <a:endParaRPr sz="13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00">
                <a:solidFill>
                  <a:srgbClr val="D6DEEB"/>
                </a:solidFill>
                <a:latin typeface="Courier New"/>
                <a:ea typeface="Courier New"/>
                <a:cs typeface="Courier New"/>
                <a:sym typeface="Courier New"/>
              </a:rPr>
              <a:t>}</a:t>
            </a:r>
            <a:endParaRPr sz="1650">
              <a:solidFill>
                <a:srgbClr val="D6DEEB"/>
              </a:solidFill>
              <a:highlight>
                <a:srgbClr val="011627"/>
              </a:highlight>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650">
              <a:solidFill>
                <a:srgbClr val="C792EA"/>
              </a:solidFill>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grpSp>
        <p:nvGrpSpPr>
          <p:cNvPr id="549" name="Google Shape;549;p74"/>
          <p:cNvGrpSpPr/>
          <p:nvPr/>
        </p:nvGrpSpPr>
        <p:grpSpPr>
          <a:xfrm>
            <a:off x="475198" y="467571"/>
            <a:ext cx="514422" cy="514422"/>
            <a:chOff x="473351" y="619523"/>
            <a:chExt cx="738900" cy="738900"/>
          </a:xfrm>
        </p:grpSpPr>
        <p:sp>
          <p:nvSpPr>
            <p:cNvPr id="550" name="Google Shape;550;p7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7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52" name="Google Shape;552;p74"/>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553" name="Google Shape;553;p74"/>
          <p:cNvSpPr txBox="1"/>
          <p:nvPr/>
        </p:nvSpPr>
        <p:spPr>
          <a:xfrm>
            <a:off x="475200" y="1080000"/>
            <a:ext cx="4221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Patrón iterador</a:t>
            </a:r>
            <a:endParaRPr b="1" sz="4000">
              <a:solidFill>
                <a:schemeClr val="dk1"/>
              </a:solidFill>
              <a:latin typeface="DM Sans"/>
              <a:ea typeface="DM Sans"/>
              <a:cs typeface="DM Sans"/>
              <a:sym typeface="DM Sans"/>
            </a:endParaRPr>
          </a:p>
        </p:txBody>
      </p:sp>
      <p:sp>
        <p:nvSpPr>
          <p:cNvPr id="554" name="Google Shape;554;p74"/>
          <p:cNvSpPr txBox="1"/>
          <p:nvPr/>
        </p:nvSpPr>
        <p:spPr>
          <a:xfrm>
            <a:off x="475200" y="2005700"/>
            <a:ext cx="3131700" cy="143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Usamos la </a:t>
            </a:r>
            <a:r>
              <a:rPr b="1" lang="es-419" sz="1350">
                <a:latin typeface="DM Sans"/>
                <a:ea typeface="DM Sans"/>
                <a:cs typeface="DM Sans"/>
                <a:sym typeface="DM Sans"/>
              </a:rPr>
              <a:t>clase Usuario</a:t>
            </a:r>
            <a:r>
              <a:rPr lang="es-419" sz="1350">
                <a:latin typeface="DM Sans"/>
                <a:ea typeface="DM Sans"/>
                <a:cs typeface="DM Sans"/>
                <a:sym typeface="DM Sans"/>
              </a:rPr>
              <a:t> en la cual puedo:</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419" sz="1350">
                <a:latin typeface="DM Sans"/>
                <a:ea typeface="DM Sans"/>
                <a:cs typeface="DM Sans"/>
                <a:sym typeface="DM Sans"/>
              </a:rPr>
              <a:t>Devolver el usuario </a:t>
            </a:r>
            <a:r>
              <a:rPr lang="es-419" sz="1350">
                <a:highlight>
                  <a:schemeClr val="accent6"/>
                </a:highlight>
                <a:latin typeface="DM Sans"/>
                <a:ea typeface="DM Sans"/>
                <a:cs typeface="DM Sans"/>
                <a:sym typeface="DM Sans"/>
              </a:rPr>
              <a:t>dragon</a:t>
            </a:r>
            <a:r>
              <a:rPr lang="es-419"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es-419" sz="1350">
                <a:latin typeface="DM Sans"/>
                <a:ea typeface="DM Sans"/>
                <a:cs typeface="DM Sans"/>
                <a:sym typeface="DM Sans"/>
              </a:rPr>
              <a:t>Devolver </a:t>
            </a:r>
            <a:r>
              <a:rPr lang="es-419" sz="1350">
                <a:highlight>
                  <a:schemeClr val="accent6"/>
                </a:highlight>
                <a:latin typeface="DM Sans"/>
                <a:ea typeface="DM Sans"/>
                <a:cs typeface="DM Sans"/>
                <a:sym typeface="DM Sans"/>
              </a:rPr>
              <a:t>error</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p:txBody>
      </p:sp>
      <p:sp>
        <p:nvSpPr>
          <p:cNvPr id="555" name="Google Shape;555;p74"/>
          <p:cNvSpPr txBox="1"/>
          <p:nvPr/>
        </p:nvSpPr>
        <p:spPr>
          <a:xfrm>
            <a:off x="4447200" y="1842475"/>
            <a:ext cx="4221600" cy="2584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419" sz="1100">
                <a:solidFill>
                  <a:srgbClr val="C792EA"/>
                </a:solidFill>
                <a:latin typeface="Courier New"/>
                <a:ea typeface="Courier New"/>
                <a:cs typeface="Courier New"/>
                <a:sym typeface="Courier New"/>
              </a:rPr>
              <a:t>let</a:t>
            </a:r>
            <a:r>
              <a:rPr i="1" lang="es-419" sz="1100">
                <a:solidFill>
                  <a:srgbClr val="C792EA"/>
                </a:solidFill>
                <a:latin typeface="Courier New"/>
                <a:ea typeface="Courier New"/>
                <a:cs typeface="Courier New"/>
                <a:sym typeface="Courier New"/>
              </a:rPr>
              <a:t> </a:t>
            </a:r>
            <a:r>
              <a:rPr i="1" lang="es-419" sz="1100">
                <a:solidFill>
                  <a:srgbClr val="D6DEEB"/>
                </a:solidFill>
                <a:latin typeface="Courier New"/>
                <a:ea typeface="Courier New"/>
                <a:cs typeface="Courier New"/>
                <a:sym typeface="Courier New"/>
              </a:rPr>
              <a:t>usuario</a:t>
            </a:r>
            <a:r>
              <a:rPr i="1" lang="es-419" sz="1100">
                <a:solidFill>
                  <a:srgbClr val="C792EA"/>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a:t>
            </a:r>
            <a:r>
              <a:rPr i="1" lang="es-419" sz="1100">
                <a:solidFill>
                  <a:srgbClr val="C792EA"/>
                </a:solidFill>
                <a:latin typeface="Courier New"/>
                <a:ea typeface="Courier New"/>
                <a:cs typeface="Courier New"/>
                <a:sym typeface="Courier New"/>
              </a:rPr>
              <a:t> </a:t>
            </a:r>
            <a:r>
              <a:rPr lang="es-419" sz="1100">
                <a:solidFill>
                  <a:srgbClr val="7FDBCA"/>
                </a:solidFill>
                <a:latin typeface="Courier New"/>
                <a:ea typeface="Courier New"/>
                <a:cs typeface="Courier New"/>
                <a:sym typeface="Courier New"/>
              </a:rPr>
              <a:t>new</a:t>
            </a:r>
            <a:r>
              <a:rPr i="1" lang="es-419" sz="1100">
                <a:solidFill>
                  <a:srgbClr val="C792EA"/>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Usuario</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C792EA"/>
                </a:solidFill>
                <a:latin typeface="Courier New"/>
                <a:ea typeface="Courier New"/>
                <a:cs typeface="Courier New"/>
                <a:sym typeface="Courier New"/>
              </a:rPr>
              <a:t>let</a:t>
            </a:r>
            <a:r>
              <a:rPr i="1" lang="es-419" sz="1100">
                <a:solidFill>
                  <a:srgbClr val="C792EA"/>
                </a:solidFill>
                <a:latin typeface="Courier New"/>
                <a:ea typeface="Courier New"/>
                <a:cs typeface="Courier New"/>
                <a:sym typeface="Courier New"/>
              </a:rPr>
              <a:t> </a:t>
            </a:r>
            <a:r>
              <a:rPr i="1" lang="es-419" sz="1100">
                <a:solidFill>
                  <a:srgbClr val="D6DEEB"/>
                </a:solidFill>
                <a:latin typeface="Courier New"/>
                <a:ea typeface="Courier New"/>
                <a:cs typeface="Courier New"/>
                <a:sym typeface="Courier New"/>
              </a:rPr>
              <a:t>promise</a:t>
            </a:r>
            <a:r>
              <a:rPr i="1" lang="es-419" sz="1100">
                <a:solidFill>
                  <a:srgbClr val="C792EA"/>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a:t>
            </a:r>
            <a:r>
              <a:rPr i="1" lang="es-419" sz="1100">
                <a:solidFill>
                  <a:srgbClr val="C792EA"/>
                </a:solidFill>
                <a:latin typeface="Courier New"/>
                <a:ea typeface="Courier New"/>
                <a:cs typeface="Courier New"/>
                <a:sym typeface="Courier New"/>
              </a:rPr>
              <a:t> </a:t>
            </a:r>
            <a:r>
              <a:rPr i="1" lang="es-419" sz="1100">
                <a:solidFill>
                  <a:srgbClr val="D6DEEB"/>
                </a:solidFill>
                <a:latin typeface="Courier New"/>
                <a:ea typeface="Courier New"/>
                <a:cs typeface="Courier New"/>
                <a:sym typeface="Courier New"/>
              </a:rPr>
              <a:t>user</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obtenerUsuario</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promise</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then</a:t>
            </a:r>
            <a:r>
              <a:rPr lang="es-419" sz="1100">
                <a:solidFill>
                  <a:srgbClr val="D6DEEB"/>
                </a:solidFill>
                <a:latin typeface="Courier New"/>
                <a:ea typeface="Courier New"/>
                <a:cs typeface="Courier New"/>
                <a:sym typeface="Courier New"/>
              </a:rPr>
              <a:t>(</a:t>
            </a:r>
            <a:r>
              <a:rPr lang="es-419" sz="1100">
                <a:solidFill>
                  <a:srgbClr val="D9F5DD"/>
                </a:solidFill>
                <a:latin typeface="Courier New"/>
                <a:ea typeface="Courier New"/>
                <a:cs typeface="Courier New"/>
                <a:sym typeface="Courier New"/>
              </a:rPr>
              <a:t>(</a:t>
            </a:r>
            <a:r>
              <a:rPr lang="es-419" sz="1100">
                <a:solidFill>
                  <a:srgbClr val="D7DBE0"/>
                </a:solidFill>
                <a:latin typeface="Courier New"/>
                <a:ea typeface="Courier New"/>
                <a:cs typeface="Courier New"/>
                <a:sym typeface="Courier New"/>
              </a:rPr>
              <a:t>usuario</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console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log</a:t>
            </a:r>
            <a:r>
              <a:rPr lang="es-419" sz="1100">
                <a:solidFill>
                  <a:srgbClr val="D6DEEB"/>
                </a:solidFill>
                <a:latin typeface="Courier New"/>
                <a:ea typeface="Courier New"/>
                <a:cs typeface="Courier New"/>
                <a:sym typeface="Courier New"/>
              </a:rPr>
              <a:t>(usuario[</a:t>
            </a:r>
            <a:r>
              <a:rPr lang="es-419" sz="1100">
                <a:solidFill>
                  <a:srgbClr val="F78C6C"/>
                </a:solidFill>
                <a:latin typeface="Courier New"/>
                <a:ea typeface="Courier New"/>
                <a:cs typeface="Courier New"/>
                <a:sym typeface="Courier New"/>
              </a:rPr>
              <a:t>0</a:t>
            </a:r>
            <a:r>
              <a:rPr lang="es-419" sz="1100">
                <a:solidFill>
                  <a:srgbClr val="D6DEEB"/>
                </a:solidFill>
                <a:latin typeface="Courier New"/>
                <a:ea typeface="Courier New"/>
                <a:cs typeface="Courier New"/>
                <a:sym typeface="Courier New"/>
              </a:rPr>
              <a:t>]); </a:t>
            </a:r>
            <a:r>
              <a:rPr lang="es-419" sz="1100">
                <a:solidFill>
                  <a:srgbClr val="637777"/>
                </a:solidFill>
                <a:latin typeface="Courier New"/>
                <a:ea typeface="Courier New"/>
                <a:cs typeface="Courier New"/>
                <a:sym typeface="Courier New"/>
              </a:rPr>
              <a:t>//</a:t>
            </a:r>
            <a:r>
              <a:rPr i="1" lang="es-419" sz="1100">
                <a:solidFill>
                  <a:srgbClr val="637777"/>
                </a:solidFill>
                <a:latin typeface="Courier New"/>
                <a:ea typeface="Courier New"/>
                <a:cs typeface="Courier New"/>
                <a:sym typeface="Courier New"/>
              </a:rPr>
              <a:t>{name: 'dragon'}</a:t>
            </a:r>
            <a:endParaRPr i="1" sz="1100">
              <a:solidFill>
                <a:srgbClr val="637777"/>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catch</a:t>
            </a:r>
            <a:r>
              <a:rPr lang="es-419" sz="1100">
                <a:solidFill>
                  <a:srgbClr val="D6DEEB"/>
                </a:solidFill>
                <a:latin typeface="Courier New"/>
                <a:ea typeface="Courier New"/>
                <a:cs typeface="Courier New"/>
                <a:sym typeface="Courier New"/>
              </a:rPr>
              <a:t>(</a:t>
            </a:r>
            <a:r>
              <a:rPr lang="es-419" sz="1100">
                <a:solidFill>
                  <a:srgbClr val="D9F5DD"/>
                </a:solidFill>
                <a:latin typeface="Courier New"/>
                <a:ea typeface="Courier New"/>
                <a:cs typeface="Courier New"/>
                <a:sym typeface="Courier New"/>
              </a:rPr>
              <a:t>(</a:t>
            </a:r>
            <a:r>
              <a:rPr lang="es-419" sz="1100">
                <a:solidFill>
                  <a:srgbClr val="D7DBE0"/>
                </a:solidFill>
                <a:latin typeface="Courier New"/>
                <a:ea typeface="Courier New"/>
                <a:cs typeface="Courier New"/>
                <a:sym typeface="Courier New"/>
              </a:rPr>
              <a:t>error</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console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log</a:t>
            </a:r>
            <a:r>
              <a:rPr lang="es-419" sz="1100">
                <a:solidFill>
                  <a:srgbClr val="D6DEEB"/>
                </a:solidFill>
                <a:latin typeface="Courier New"/>
                <a:ea typeface="Courier New"/>
                <a:cs typeface="Courier New"/>
                <a:sym typeface="Courier New"/>
              </a:rPr>
              <a:t>(error); </a:t>
            </a:r>
            <a:r>
              <a:rPr lang="es-419" sz="1100">
                <a:solidFill>
                  <a:srgbClr val="637777"/>
                </a:solidFill>
                <a:latin typeface="Courier New"/>
                <a:ea typeface="Courier New"/>
                <a:cs typeface="Courier New"/>
                <a:sym typeface="Courier New"/>
              </a:rPr>
              <a:t>//</a:t>
            </a:r>
            <a:r>
              <a:rPr i="1" lang="es-419" sz="1100">
                <a:solidFill>
                  <a:srgbClr val="637777"/>
                </a:solidFill>
                <a:latin typeface="Courier New"/>
                <a:ea typeface="Courier New"/>
                <a:cs typeface="Courier New"/>
                <a:sym typeface="Courier New"/>
              </a:rPr>
              <a:t>Uncaught {msg: "error"}</a:t>
            </a:r>
            <a:endParaRPr i="1" sz="1100">
              <a:solidFill>
                <a:srgbClr val="637777"/>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50">
              <a:solidFill>
                <a:srgbClr val="D6DEEB"/>
              </a:solidFill>
              <a:highlight>
                <a:srgbClr val="011627"/>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650">
              <a:solidFill>
                <a:srgbClr val="C792EA"/>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5"/>
          <p:cNvSpPr txBox="1"/>
          <p:nvPr/>
        </p:nvSpPr>
        <p:spPr>
          <a:xfrm>
            <a:off x="1461300" y="1925250"/>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Observables, subjects &amp; </a:t>
            </a:r>
            <a:r>
              <a:rPr b="1" lang="es-419" sz="4000">
                <a:solidFill>
                  <a:schemeClr val="accent6"/>
                </a:solidFill>
                <a:latin typeface="DM Sans"/>
                <a:ea typeface="DM Sans"/>
                <a:cs typeface="DM Sans"/>
                <a:sym typeface="DM Sans"/>
              </a:rPr>
              <a:t>subscriptions</a:t>
            </a:r>
            <a:endParaRPr b="1" sz="4000">
              <a:solidFill>
                <a:schemeClr val="accent6"/>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pSp>
        <p:nvGrpSpPr>
          <p:cNvPr id="565" name="Google Shape;565;p76"/>
          <p:cNvGrpSpPr/>
          <p:nvPr/>
        </p:nvGrpSpPr>
        <p:grpSpPr>
          <a:xfrm>
            <a:off x="475198" y="467571"/>
            <a:ext cx="514422" cy="514422"/>
            <a:chOff x="473351" y="619523"/>
            <a:chExt cx="738900" cy="738900"/>
          </a:xfrm>
        </p:grpSpPr>
        <p:sp>
          <p:nvSpPr>
            <p:cNvPr id="566" name="Google Shape;566;p7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7" name="Google Shape;567;p7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68" name="Google Shape;568;p76"/>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569" name="Google Shape;569;p76"/>
          <p:cNvSpPr txBox="1"/>
          <p:nvPr/>
        </p:nvSpPr>
        <p:spPr>
          <a:xfrm>
            <a:off x="475200" y="1080000"/>
            <a:ext cx="4221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Observables</a:t>
            </a:r>
            <a:endParaRPr b="1" sz="4000">
              <a:solidFill>
                <a:schemeClr val="dk1"/>
              </a:solidFill>
              <a:latin typeface="DM Sans"/>
              <a:ea typeface="DM Sans"/>
              <a:cs typeface="DM Sans"/>
              <a:sym typeface="DM Sans"/>
            </a:endParaRPr>
          </a:p>
        </p:txBody>
      </p:sp>
      <p:sp>
        <p:nvSpPr>
          <p:cNvPr id="570" name="Google Shape;570;p76"/>
          <p:cNvSpPr txBox="1"/>
          <p:nvPr/>
        </p:nvSpPr>
        <p:spPr>
          <a:xfrm>
            <a:off x="475200" y="2005700"/>
            <a:ext cx="3131700" cy="143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Repetimos el ejemplo realizado con promesas, pero esta vez </a:t>
            </a:r>
            <a:r>
              <a:rPr b="1" lang="es-419" sz="1350">
                <a:latin typeface="DM Sans"/>
                <a:ea typeface="DM Sans"/>
                <a:cs typeface="DM Sans"/>
                <a:sym typeface="DM Sans"/>
              </a:rPr>
              <a:t>con observables </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p:txBody>
      </p:sp>
      <p:sp>
        <p:nvSpPr>
          <p:cNvPr id="571" name="Google Shape;571;p76"/>
          <p:cNvSpPr txBox="1"/>
          <p:nvPr/>
        </p:nvSpPr>
        <p:spPr>
          <a:xfrm>
            <a:off x="4447200" y="468000"/>
            <a:ext cx="4221600" cy="414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s-419" sz="1100">
                <a:solidFill>
                  <a:srgbClr val="C792EA"/>
                </a:solidFill>
                <a:latin typeface="Courier New"/>
                <a:ea typeface="Courier New"/>
                <a:cs typeface="Courier New"/>
                <a:sym typeface="Courier New"/>
              </a:rPr>
              <a:t>import</a:t>
            </a:r>
            <a:r>
              <a:rPr lang="es-419" sz="1100">
                <a:solidFill>
                  <a:srgbClr val="D6DEEB"/>
                </a:solidFill>
                <a:latin typeface="Courier New"/>
                <a:ea typeface="Courier New"/>
                <a:cs typeface="Courier New"/>
                <a:sym typeface="Courier New"/>
              </a:rPr>
              <a:t> { Observable } </a:t>
            </a:r>
            <a:r>
              <a:rPr i="1" lang="es-419" sz="1100">
                <a:solidFill>
                  <a:srgbClr val="C792EA"/>
                </a:solidFill>
                <a:latin typeface="Courier New"/>
                <a:ea typeface="Courier New"/>
                <a:cs typeface="Courier New"/>
                <a:sym typeface="Courier New"/>
              </a:rPr>
              <a:t>from</a:t>
            </a: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rxjs/Observable</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100">
                <a:solidFill>
                  <a:srgbClr val="C792EA"/>
                </a:solidFill>
                <a:latin typeface="Courier New"/>
                <a:ea typeface="Courier New"/>
                <a:cs typeface="Courier New"/>
                <a:sym typeface="Courier New"/>
              </a:rPr>
              <a:t>import</a:t>
            </a: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rxjs/add/operator/map</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100">
                <a:solidFill>
                  <a:srgbClr val="C792EA"/>
                </a:solidFill>
                <a:latin typeface="Courier New"/>
                <a:ea typeface="Courier New"/>
                <a:cs typeface="Courier New"/>
                <a:sym typeface="Courier New"/>
              </a:rPr>
              <a:t>import</a:t>
            </a: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rxjs/add/operator/catch</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100">
                <a:solidFill>
                  <a:srgbClr val="C792EA"/>
                </a:solidFill>
                <a:latin typeface="Courier New"/>
                <a:ea typeface="Courier New"/>
                <a:cs typeface="Courier New"/>
                <a:sym typeface="Courier New"/>
              </a:rPr>
              <a:t>import</a:t>
            </a: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rxjs/add/observable/of</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C792EA"/>
                </a:solidFill>
                <a:latin typeface="Courier New"/>
                <a:ea typeface="Courier New"/>
                <a:cs typeface="Courier New"/>
                <a:sym typeface="Courier New"/>
              </a:rPr>
              <a:t>class</a:t>
            </a:r>
            <a:r>
              <a:rPr lang="es-419" sz="1100">
                <a:solidFill>
                  <a:srgbClr val="D6DEEB"/>
                </a:solidFill>
                <a:latin typeface="Courier New"/>
                <a:ea typeface="Courier New"/>
                <a:cs typeface="Courier New"/>
                <a:sym typeface="Courier New"/>
              </a:rPr>
              <a:t> </a:t>
            </a:r>
            <a:r>
              <a:rPr lang="es-419" sz="1100">
                <a:solidFill>
                  <a:srgbClr val="FFCB8B"/>
                </a:solidFill>
                <a:latin typeface="Courier New"/>
                <a:ea typeface="Courier New"/>
                <a:cs typeface="Courier New"/>
                <a:sym typeface="Courier New"/>
              </a:rPr>
              <a:t>Usuario</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obtenerUsuario</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i="1" lang="es-419" sz="1100">
                <a:solidFill>
                  <a:srgbClr val="C792EA"/>
                </a:solidFill>
                <a:latin typeface="Courier New"/>
                <a:ea typeface="Courier New"/>
                <a:cs typeface="Courier New"/>
                <a:sym typeface="Courier New"/>
              </a:rPr>
              <a:t>return</a:t>
            </a:r>
            <a:r>
              <a:rPr lang="es-419" sz="1100">
                <a:solidFill>
                  <a:srgbClr val="D6DEEB"/>
                </a:solidFill>
                <a:latin typeface="Courier New"/>
                <a:ea typeface="Courier New"/>
                <a:cs typeface="Courier New"/>
                <a:sym typeface="Courier New"/>
              </a:rPr>
              <a:t> Observable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of</a:t>
            </a:r>
            <a:r>
              <a:rPr lang="es-419" sz="1100">
                <a:solidFill>
                  <a:srgbClr val="D6DEEB"/>
                </a:solidFill>
                <a:latin typeface="Courier New"/>
                <a:ea typeface="Courier New"/>
                <a:cs typeface="Courier New"/>
                <a:sym typeface="Courier New"/>
              </a:rPr>
              <a:t>([{ name: </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adrgon</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map</a:t>
            </a:r>
            <a:r>
              <a:rPr lang="es-419" sz="1100">
                <a:solidFill>
                  <a:srgbClr val="D6DEEB"/>
                </a:solidFill>
                <a:latin typeface="Courier New"/>
                <a:ea typeface="Courier New"/>
                <a:cs typeface="Courier New"/>
                <a:sym typeface="Courier New"/>
              </a:rPr>
              <a:t>(</a:t>
            </a:r>
            <a:r>
              <a:rPr lang="es-419" sz="1100">
                <a:solidFill>
                  <a:srgbClr val="D9F5DD"/>
                </a:solidFill>
                <a:latin typeface="Courier New"/>
                <a:ea typeface="Courier New"/>
                <a:cs typeface="Courier New"/>
                <a:sym typeface="Courier New"/>
              </a:rPr>
              <a:t>(</a:t>
            </a:r>
            <a:r>
              <a:rPr lang="es-419" sz="1100">
                <a:solidFill>
                  <a:srgbClr val="D7DBE0"/>
                </a:solidFill>
                <a:latin typeface="Courier New"/>
                <a:ea typeface="Courier New"/>
                <a:cs typeface="Courier New"/>
                <a:sym typeface="Courier New"/>
              </a:rPr>
              <a:t>usuario</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lang="es-419" sz="1100">
                <a:solidFill>
                  <a:srgbClr val="D6DEEB"/>
                </a:solidFill>
                <a:latin typeface="Courier New"/>
                <a:ea typeface="Courier New"/>
                <a:cs typeface="Courier New"/>
                <a:sym typeface="Courier New"/>
              </a:rPr>
              <a:t> usuario[</a:t>
            </a:r>
            <a:r>
              <a:rPr lang="es-419" sz="1100">
                <a:solidFill>
                  <a:srgbClr val="F78C6C"/>
                </a:solidFill>
                <a:latin typeface="Courier New"/>
                <a:ea typeface="Courier New"/>
                <a:cs typeface="Courier New"/>
                <a:sym typeface="Courier New"/>
              </a:rPr>
              <a:t>0</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catch</a:t>
            </a:r>
            <a:r>
              <a:rPr lang="es-419" sz="1100">
                <a:solidFill>
                  <a:srgbClr val="D6DEEB"/>
                </a:solidFill>
                <a:latin typeface="Courier New"/>
                <a:ea typeface="Courier New"/>
                <a:cs typeface="Courier New"/>
                <a:sym typeface="Courier New"/>
              </a:rPr>
              <a:t>(</a:t>
            </a:r>
            <a:r>
              <a:rPr lang="es-419" sz="1100">
                <a:solidFill>
                  <a:srgbClr val="D9F5DD"/>
                </a:solidFill>
                <a:latin typeface="Courier New"/>
                <a:ea typeface="Courier New"/>
                <a:cs typeface="Courier New"/>
                <a:sym typeface="Courier New"/>
              </a:rPr>
              <a:t>(</a:t>
            </a:r>
            <a:r>
              <a:rPr lang="es-419" sz="1100">
                <a:solidFill>
                  <a:srgbClr val="D7DBE0"/>
                </a:solidFill>
                <a:latin typeface="Courier New"/>
                <a:ea typeface="Courier New"/>
                <a:cs typeface="Courier New"/>
                <a:sym typeface="Courier New"/>
              </a:rPr>
              <a:t>error</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lang="es-419" sz="1100">
                <a:solidFill>
                  <a:srgbClr val="D6DEEB"/>
                </a:solidFill>
                <a:latin typeface="Courier New"/>
                <a:ea typeface="Courier New"/>
                <a:cs typeface="Courier New"/>
                <a:sym typeface="Courier New"/>
              </a:rPr>
              <a:t> Observable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throw</a:t>
            </a:r>
            <a:r>
              <a:rPr lang="es-419" sz="1100">
                <a:solidFill>
                  <a:srgbClr val="D6DEEB"/>
                </a:solidFill>
                <a:latin typeface="Courier New"/>
                <a:ea typeface="Courier New"/>
                <a:cs typeface="Courier New"/>
                <a:sym typeface="Courier New"/>
              </a:rPr>
              <a:t>(err));</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a:t>
            </a:r>
            <a:endParaRPr sz="1100">
              <a:solidFill>
                <a:srgbClr val="C792EA"/>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2"/>
          <p:cNvSpPr txBox="1"/>
          <p:nvPr/>
        </p:nvSpPr>
        <p:spPr>
          <a:xfrm>
            <a:off x="401075" y="629625"/>
            <a:ext cx="8267700" cy="459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419" sz="1100">
                <a:solidFill>
                  <a:schemeClr val="dk1"/>
                </a:solidFill>
              </a:rPr>
              <a:t>1. Estructura de un Proyecto Angular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419" sz="1100">
                <a:solidFill>
                  <a:schemeClr val="dk1"/>
                </a:solidFill>
              </a:rPr>
              <a:t>Explicación breve de la estructura de carpetas y archivos clave generados por Angular CLI (</a:t>
            </a:r>
            <a:r>
              <a:rPr lang="es-419" sz="1100">
                <a:solidFill>
                  <a:srgbClr val="188038"/>
                </a:solidFill>
                <a:latin typeface="Roboto Mono"/>
                <a:ea typeface="Roboto Mono"/>
                <a:cs typeface="Roboto Mono"/>
                <a:sym typeface="Roboto Mono"/>
              </a:rPr>
              <a:t>src/</a:t>
            </a:r>
            <a:r>
              <a:rPr lang="es-419" sz="1100">
                <a:solidFill>
                  <a:schemeClr val="dk1"/>
                </a:solidFill>
              </a:rPr>
              <a:t>, </a:t>
            </a:r>
            <a:r>
              <a:rPr lang="es-419" sz="1100">
                <a:solidFill>
                  <a:srgbClr val="188038"/>
                </a:solidFill>
                <a:latin typeface="Roboto Mono"/>
                <a:ea typeface="Roboto Mono"/>
                <a:cs typeface="Roboto Mono"/>
                <a:sym typeface="Roboto Mono"/>
              </a:rPr>
              <a:t>app/</a:t>
            </a:r>
            <a:r>
              <a:rPr lang="es-419" sz="1100">
                <a:solidFill>
                  <a:schemeClr val="dk1"/>
                </a:solidFill>
              </a:rPr>
              <a:t>, </a:t>
            </a:r>
            <a:r>
              <a:rPr lang="es-419" sz="1100">
                <a:solidFill>
                  <a:srgbClr val="188038"/>
                </a:solidFill>
                <a:latin typeface="Roboto Mono"/>
                <a:ea typeface="Roboto Mono"/>
                <a:cs typeface="Roboto Mono"/>
                <a:sym typeface="Roboto Mono"/>
              </a:rPr>
              <a:t>assets/</a:t>
            </a:r>
            <a:r>
              <a:rPr lang="es-419" sz="1100">
                <a:solidFill>
                  <a:schemeClr val="dk1"/>
                </a:solidFill>
              </a:rPr>
              <a:t>, </a:t>
            </a:r>
            <a:r>
              <a:rPr lang="es-419" sz="1100">
                <a:solidFill>
                  <a:srgbClr val="188038"/>
                </a:solidFill>
                <a:latin typeface="Roboto Mono"/>
                <a:ea typeface="Roboto Mono"/>
                <a:cs typeface="Roboto Mono"/>
                <a:sym typeface="Roboto Mono"/>
              </a:rPr>
              <a:t>environments/</a:t>
            </a:r>
            <a:r>
              <a:rPr lang="es-419"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Revisión de los archivos esenciales: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419" sz="1100">
                <a:solidFill>
                  <a:schemeClr val="dk1"/>
                </a:solidFill>
              </a:rPr>
              <a:t>main.ts</a:t>
            </a:r>
            <a:r>
              <a:rPr lang="es-419" sz="1100">
                <a:solidFill>
                  <a:schemeClr val="dk1"/>
                </a:solidFill>
              </a:rPr>
              <a:t>: punto de entrada de la aplicación.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419" sz="1100">
                <a:solidFill>
                  <a:schemeClr val="dk1"/>
                </a:solidFill>
              </a:rPr>
              <a:t>index.html</a:t>
            </a:r>
            <a:r>
              <a:rPr lang="es-419" sz="1100">
                <a:solidFill>
                  <a:schemeClr val="dk1"/>
                </a:solidFill>
              </a:rPr>
              <a:t>: archivo principal HTML que se sirve.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419" sz="1100">
                <a:solidFill>
                  <a:schemeClr val="dk1"/>
                </a:solidFill>
              </a:rPr>
              <a:t>app.module.ts</a:t>
            </a:r>
            <a:r>
              <a:rPr lang="es-419" sz="1100">
                <a:solidFill>
                  <a:schemeClr val="dk1"/>
                </a:solidFill>
              </a:rPr>
              <a:t>: archivo donde se definen los módulos y componentes principales.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419" sz="1100">
                <a:solidFill>
                  <a:schemeClr val="dk1"/>
                </a:solidFill>
              </a:rPr>
              <a:t>app.component.ts</a:t>
            </a:r>
            <a:r>
              <a:rPr lang="es-419" sz="1100">
                <a:solidFill>
                  <a:schemeClr val="dk1"/>
                </a:solidFill>
              </a:rPr>
              <a:t>: componente raíz de la aplicación.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419" sz="1100">
                <a:solidFill>
                  <a:schemeClr val="dk1"/>
                </a:solidFill>
              </a:rPr>
              <a:t>2. Componentes de Angular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419" sz="1100">
                <a:solidFill>
                  <a:schemeClr val="dk1"/>
                </a:solidFill>
              </a:rPr>
              <a:t>Definición de qué es un componente en Angular.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Explicación rápida de las partes principales de un componente: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419" sz="1100">
                <a:solidFill>
                  <a:schemeClr val="dk1"/>
                </a:solidFill>
              </a:rPr>
              <a:t>Decorador @Component</a:t>
            </a:r>
            <a:r>
              <a:rPr lang="es-419" sz="1100">
                <a:solidFill>
                  <a:schemeClr val="dk1"/>
                </a:solidFill>
              </a:rPr>
              <a:t>: metadatos que definen la plantilla, el estilo y la lógica de un componente.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419" sz="1100">
                <a:solidFill>
                  <a:schemeClr val="dk1"/>
                </a:solidFill>
              </a:rPr>
              <a:t>Template (HTML)</a:t>
            </a:r>
            <a:r>
              <a:rPr lang="es-419" sz="1100">
                <a:solidFill>
                  <a:schemeClr val="dk1"/>
                </a:solidFill>
              </a:rPr>
              <a:t>: define la vista del componente.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419" sz="1100">
                <a:solidFill>
                  <a:schemeClr val="dk1"/>
                </a:solidFill>
              </a:rPr>
              <a:t>Style (CSS)</a:t>
            </a:r>
            <a:r>
              <a:rPr lang="es-419" sz="1100">
                <a:solidFill>
                  <a:schemeClr val="dk1"/>
                </a:solidFill>
              </a:rPr>
              <a:t>: aplica los estilos específicos del componente.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b="1" lang="es-419" sz="1100">
                <a:solidFill>
                  <a:schemeClr val="dk1"/>
                </a:solidFill>
              </a:rPr>
              <a:t>Clase TypeScript</a:t>
            </a:r>
            <a:r>
              <a:rPr lang="es-419" sz="1100">
                <a:solidFill>
                  <a:schemeClr val="dk1"/>
                </a:solidFill>
              </a:rPr>
              <a:t>: la lógica del componente (propiedades, métodos, hooks de ciclo de vida).</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endParaRPr>
          </a:p>
        </p:txBody>
      </p:sp>
      <p:sp>
        <p:nvSpPr>
          <p:cNvPr id="132" name="Google Shape;132;p32"/>
          <p:cNvSpPr txBox="1"/>
          <p:nvPr/>
        </p:nvSpPr>
        <p:spPr>
          <a:xfrm>
            <a:off x="443600" y="161325"/>
            <a:ext cx="7996500" cy="4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s-419" sz="2600">
                <a:solidFill>
                  <a:schemeClr val="dk1"/>
                </a:solidFill>
                <a:latin typeface="DM Sans"/>
                <a:ea typeface="DM Sans"/>
                <a:cs typeface="DM Sans"/>
                <a:sym typeface="DM Sans"/>
              </a:rPr>
              <a:t>1. Repaso rápido de temas clave </a:t>
            </a:r>
            <a:r>
              <a:rPr b="1" lang="es-419">
                <a:solidFill>
                  <a:schemeClr val="dk1"/>
                </a:solidFill>
                <a:latin typeface="DM Sans"/>
                <a:ea typeface="DM Sans"/>
                <a:cs typeface="DM Sans"/>
                <a:sym typeface="DM Sans"/>
              </a:rPr>
              <a:t>(15 minutos)</a:t>
            </a:r>
            <a:endParaRPr>
              <a:solidFill>
                <a:schemeClr val="dk2"/>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grpSp>
        <p:nvGrpSpPr>
          <p:cNvPr id="576" name="Google Shape;576;p77"/>
          <p:cNvGrpSpPr/>
          <p:nvPr/>
        </p:nvGrpSpPr>
        <p:grpSpPr>
          <a:xfrm>
            <a:off x="475198" y="467571"/>
            <a:ext cx="514422" cy="514422"/>
            <a:chOff x="473351" y="619523"/>
            <a:chExt cx="738900" cy="738900"/>
          </a:xfrm>
        </p:grpSpPr>
        <p:sp>
          <p:nvSpPr>
            <p:cNvPr id="577" name="Google Shape;577;p77"/>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7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79" name="Google Shape;579;p77"/>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580" name="Google Shape;580;p77"/>
          <p:cNvSpPr txBox="1"/>
          <p:nvPr/>
        </p:nvSpPr>
        <p:spPr>
          <a:xfrm>
            <a:off x="475200" y="1080000"/>
            <a:ext cx="4221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Observables</a:t>
            </a:r>
            <a:endParaRPr b="1" sz="4000">
              <a:solidFill>
                <a:schemeClr val="dk1"/>
              </a:solidFill>
              <a:latin typeface="DM Sans"/>
              <a:ea typeface="DM Sans"/>
              <a:cs typeface="DM Sans"/>
              <a:sym typeface="DM Sans"/>
            </a:endParaRPr>
          </a:p>
        </p:txBody>
      </p:sp>
      <p:sp>
        <p:nvSpPr>
          <p:cNvPr id="581" name="Google Shape;581;p77"/>
          <p:cNvSpPr txBox="1"/>
          <p:nvPr/>
        </p:nvSpPr>
        <p:spPr>
          <a:xfrm>
            <a:off x="475200" y="2005700"/>
            <a:ext cx="3131700" cy="143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Implementamos la clase </a:t>
            </a:r>
            <a:r>
              <a:rPr b="1" lang="es-419" sz="1350">
                <a:latin typeface="DM Sans"/>
                <a:ea typeface="DM Sans"/>
                <a:cs typeface="DM Sans"/>
                <a:sym typeface="DM Sans"/>
              </a:rPr>
              <a:t>Usuario</a:t>
            </a:r>
            <a:r>
              <a:rPr lang="es-419" sz="1350">
                <a:latin typeface="DM Sans"/>
                <a:ea typeface="DM Sans"/>
                <a:cs typeface="DM Sans"/>
                <a:sym typeface="DM Sans"/>
              </a:rPr>
              <a:t> y el método </a:t>
            </a:r>
            <a:r>
              <a:rPr b="1" lang="es-419" sz="1350">
                <a:latin typeface="DM Sans"/>
                <a:ea typeface="DM Sans"/>
                <a:cs typeface="DM Sans"/>
                <a:sym typeface="DM Sans"/>
              </a:rPr>
              <a:t>obtenerUsuario</a:t>
            </a:r>
            <a:r>
              <a:rPr lang="es-419" sz="1350">
                <a:latin typeface="DM Sans"/>
                <a:ea typeface="DM Sans"/>
                <a:cs typeface="DM Sans"/>
                <a:sym typeface="DM Sans"/>
              </a:rPr>
              <a:t> pero mediante observables.</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p:txBody>
      </p:sp>
      <p:sp>
        <p:nvSpPr>
          <p:cNvPr id="582" name="Google Shape;582;p77"/>
          <p:cNvSpPr txBox="1"/>
          <p:nvPr/>
        </p:nvSpPr>
        <p:spPr>
          <a:xfrm>
            <a:off x="4447200" y="468000"/>
            <a:ext cx="4221600" cy="414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1100">
                <a:solidFill>
                  <a:srgbClr val="C792EA"/>
                </a:solidFill>
                <a:latin typeface="Courier New"/>
                <a:ea typeface="Courier New"/>
                <a:cs typeface="Courier New"/>
                <a:sym typeface="Courier New"/>
              </a:rPr>
              <a:t>let</a:t>
            </a:r>
            <a:r>
              <a:rPr i="1" lang="es-419" sz="1100">
                <a:solidFill>
                  <a:srgbClr val="C792EA"/>
                </a:solidFill>
                <a:latin typeface="Courier New"/>
                <a:ea typeface="Courier New"/>
                <a:cs typeface="Courier New"/>
                <a:sym typeface="Courier New"/>
              </a:rPr>
              <a:t> </a:t>
            </a:r>
            <a:r>
              <a:rPr i="1" lang="es-419" sz="1100">
                <a:solidFill>
                  <a:srgbClr val="D6DEEB"/>
                </a:solidFill>
                <a:latin typeface="Courier New"/>
                <a:ea typeface="Courier New"/>
                <a:cs typeface="Courier New"/>
                <a:sym typeface="Courier New"/>
              </a:rPr>
              <a:t>usuario</a:t>
            </a:r>
            <a:r>
              <a:rPr i="1" lang="es-419" sz="1100">
                <a:solidFill>
                  <a:srgbClr val="C792EA"/>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a:t>
            </a:r>
            <a:r>
              <a:rPr i="1" lang="es-419" sz="1100">
                <a:solidFill>
                  <a:srgbClr val="C792EA"/>
                </a:solidFill>
                <a:latin typeface="Courier New"/>
                <a:ea typeface="Courier New"/>
                <a:cs typeface="Courier New"/>
                <a:sym typeface="Courier New"/>
              </a:rPr>
              <a:t> </a:t>
            </a:r>
            <a:r>
              <a:rPr lang="es-419" sz="1100">
                <a:solidFill>
                  <a:srgbClr val="7FDBCA"/>
                </a:solidFill>
                <a:latin typeface="Courier New"/>
                <a:ea typeface="Courier New"/>
                <a:cs typeface="Courier New"/>
                <a:sym typeface="Courier New"/>
              </a:rPr>
              <a:t>new</a:t>
            </a:r>
            <a:r>
              <a:rPr i="1" lang="es-419" sz="1100">
                <a:solidFill>
                  <a:srgbClr val="C792EA"/>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Usuario</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C792EA"/>
                </a:solidFill>
                <a:latin typeface="Courier New"/>
                <a:ea typeface="Courier New"/>
                <a:cs typeface="Courier New"/>
                <a:sym typeface="Courier New"/>
              </a:rPr>
              <a:t>let</a:t>
            </a:r>
            <a:r>
              <a:rPr i="1" lang="es-419" sz="1100">
                <a:solidFill>
                  <a:srgbClr val="C792EA"/>
                </a:solidFill>
                <a:latin typeface="Courier New"/>
                <a:ea typeface="Courier New"/>
                <a:cs typeface="Courier New"/>
                <a:sym typeface="Courier New"/>
              </a:rPr>
              <a:t> </a:t>
            </a:r>
            <a:r>
              <a:rPr i="1" lang="es-419" sz="1100">
                <a:solidFill>
                  <a:srgbClr val="D6DEEB"/>
                </a:solidFill>
                <a:latin typeface="Courier New"/>
                <a:ea typeface="Courier New"/>
                <a:cs typeface="Courier New"/>
                <a:sym typeface="Courier New"/>
              </a:rPr>
              <a:t>usuarioObservable</a:t>
            </a:r>
            <a:r>
              <a:rPr i="1" lang="es-419" sz="1100">
                <a:solidFill>
                  <a:srgbClr val="C792EA"/>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a:t>
            </a:r>
            <a:r>
              <a:rPr i="1" lang="es-419" sz="1100">
                <a:solidFill>
                  <a:srgbClr val="C792EA"/>
                </a:solidFill>
                <a:latin typeface="Courier New"/>
                <a:ea typeface="Courier New"/>
                <a:cs typeface="Courier New"/>
                <a:sym typeface="Courier New"/>
              </a:rPr>
              <a:t> </a:t>
            </a:r>
            <a:r>
              <a:rPr i="1" lang="es-419" sz="1100">
                <a:solidFill>
                  <a:srgbClr val="D6DEEB"/>
                </a:solidFill>
                <a:latin typeface="Courier New"/>
                <a:ea typeface="Courier New"/>
                <a:cs typeface="Courier New"/>
                <a:sym typeface="Courier New"/>
              </a:rPr>
              <a:t>user</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obtenerUsuario</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usuarioObservable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subscribe</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D7DBE0"/>
                </a:solidFill>
                <a:latin typeface="Courier New"/>
                <a:ea typeface="Courier New"/>
                <a:cs typeface="Courier New"/>
                <a:sym typeface="Courier New"/>
              </a:rPr>
              <a:t>result</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console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log</a:t>
            </a:r>
            <a:r>
              <a:rPr lang="es-419" sz="1100">
                <a:solidFill>
                  <a:srgbClr val="D6DEEB"/>
                </a:solidFill>
                <a:latin typeface="Courier New"/>
                <a:ea typeface="Courier New"/>
                <a:cs typeface="Courier New"/>
                <a:sym typeface="Courier New"/>
              </a:rPr>
              <a:t>(result);</a:t>
            </a:r>
            <a:endParaRPr i="1" sz="1100">
              <a:solidFill>
                <a:srgbClr val="637777"/>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D7DBE0"/>
                </a:solidFill>
                <a:latin typeface="Courier New"/>
                <a:ea typeface="Courier New"/>
                <a:cs typeface="Courier New"/>
                <a:sym typeface="Courier New"/>
              </a:rPr>
              <a:t>error</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console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log</a:t>
            </a:r>
            <a:r>
              <a:rPr lang="es-419" sz="1100">
                <a:solidFill>
                  <a:srgbClr val="D6DEEB"/>
                </a:solidFill>
                <a:latin typeface="Courier New"/>
                <a:ea typeface="Courier New"/>
                <a:cs typeface="Courier New"/>
                <a:sym typeface="Courier New"/>
              </a:rPr>
              <a:t>(error);</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a:t>
            </a:r>
            <a:endParaRPr sz="1100">
              <a:solidFill>
                <a:srgbClr val="C792EA"/>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grpSp>
        <p:nvGrpSpPr>
          <p:cNvPr id="587" name="Google Shape;587;p78"/>
          <p:cNvGrpSpPr/>
          <p:nvPr/>
        </p:nvGrpSpPr>
        <p:grpSpPr>
          <a:xfrm>
            <a:off x="475198" y="467571"/>
            <a:ext cx="514422" cy="514422"/>
            <a:chOff x="473351" y="619523"/>
            <a:chExt cx="738900" cy="738900"/>
          </a:xfrm>
        </p:grpSpPr>
        <p:sp>
          <p:nvSpPr>
            <p:cNvPr id="588" name="Google Shape;588;p78"/>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7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90" name="Google Shape;590;p78"/>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591" name="Google Shape;591;p78"/>
          <p:cNvSpPr txBox="1"/>
          <p:nvPr/>
        </p:nvSpPr>
        <p:spPr>
          <a:xfrm>
            <a:off x="475200" y="1080000"/>
            <a:ext cx="4221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Observables</a:t>
            </a:r>
            <a:endParaRPr b="1" sz="4000">
              <a:solidFill>
                <a:schemeClr val="dk1"/>
              </a:solidFill>
              <a:latin typeface="DM Sans"/>
              <a:ea typeface="DM Sans"/>
              <a:cs typeface="DM Sans"/>
              <a:sym typeface="DM Sans"/>
            </a:endParaRPr>
          </a:p>
        </p:txBody>
      </p:sp>
      <p:sp>
        <p:nvSpPr>
          <p:cNvPr id="592" name="Google Shape;592;p78"/>
          <p:cNvSpPr txBox="1"/>
          <p:nvPr/>
        </p:nvSpPr>
        <p:spPr>
          <a:xfrm>
            <a:off x="475200" y="2005700"/>
            <a:ext cx="3362400" cy="207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Se crean a partir de eventos </a:t>
            </a:r>
            <a:r>
              <a:rPr b="1" lang="es-419" sz="1350">
                <a:latin typeface="DM Sans"/>
                <a:ea typeface="DM Sans"/>
                <a:cs typeface="DM Sans"/>
                <a:sym typeface="DM Sans"/>
              </a:rPr>
              <a:t>DOM</a:t>
            </a:r>
            <a:r>
              <a:rPr lang="es-419" sz="1350">
                <a:latin typeface="DM Sans"/>
                <a:ea typeface="DM Sans"/>
                <a:cs typeface="DM Sans"/>
                <a:sym typeface="DM Sans"/>
              </a:rPr>
              <a:t> con operadores como </a:t>
            </a:r>
            <a:r>
              <a:rPr b="1" lang="es-419" sz="1350">
                <a:latin typeface="DM Sans"/>
                <a:ea typeface="DM Sans"/>
                <a:cs typeface="DM Sans"/>
                <a:sym typeface="DM Sans"/>
              </a:rPr>
              <a:t>From</a:t>
            </a:r>
            <a:r>
              <a:rPr lang="es-419" sz="1350">
                <a:latin typeface="DM Sans"/>
                <a:ea typeface="DM Sans"/>
                <a:cs typeface="DM Sans"/>
                <a:sym typeface="DM Sans"/>
              </a:rPr>
              <a:t>, </a:t>
            </a:r>
            <a:r>
              <a:rPr b="1" lang="es-419" sz="1350">
                <a:latin typeface="DM Sans"/>
                <a:ea typeface="DM Sans"/>
                <a:cs typeface="DM Sans"/>
                <a:sym typeface="DM Sans"/>
              </a:rPr>
              <a:t>Of</a:t>
            </a:r>
            <a:r>
              <a:rPr lang="es-419" sz="1350">
                <a:latin typeface="DM Sans"/>
                <a:ea typeface="DM Sans"/>
                <a:cs typeface="DM Sans"/>
                <a:sym typeface="DM Sans"/>
              </a:rPr>
              <a:t>, etcétera.</a:t>
            </a:r>
            <a:endParaRPr sz="1350">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419" sz="1350">
                <a:latin typeface="DM Sans"/>
                <a:ea typeface="DM Sans"/>
                <a:cs typeface="DM Sans"/>
                <a:sym typeface="DM Sans"/>
              </a:rPr>
              <a:t>🤔 En el proyecto Angular, </a:t>
            </a:r>
            <a:br>
              <a:rPr lang="es-419" sz="1350">
                <a:latin typeface="DM Sans"/>
                <a:ea typeface="DM Sans"/>
                <a:cs typeface="DM Sans"/>
                <a:sym typeface="DM Sans"/>
              </a:rPr>
            </a:br>
            <a:r>
              <a:rPr lang="es-419" sz="1350">
                <a:latin typeface="DM Sans"/>
                <a:ea typeface="DM Sans"/>
                <a:cs typeface="DM Sans"/>
                <a:sym typeface="DM Sans"/>
              </a:rPr>
              <a:t>un ejemplo común de observable es </a:t>
            </a:r>
            <a:br>
              <a:rPr lang="es-419" sz="1350">
                <a:latin typeface="DM Sans"/>
                <a:ea typeface="DM Sans"/>
                <a:cs typeface="DM Sans"/>
                <a:sym typeface="DM Sans"/>
              </a:rPr>
            </a:br>
            <a:r>
              <a:rPr lang="es-419" sz="1350">
                <a:highlight>
                  <a:schemeClr val="accent6"/>
                </a:highlight>
                <a:latin typeface="DM Sans"/>
                <a:ea typeface="DM Sans"/>
                <a:cs typeface="DM Sans"/>
                <a:sym typeface="DM Sans"/>
              </a:rPr>
              <a:t>un flujo de respuesta HTTP, pulsaciones de teclas o cambios de forma reactiva angular.</a:t>
            </a:r>
            <a:endParaRPr sz="1350">
              <a:latin typeface="DM Sans"/>
              <a:ea typeface="DM Sans"/>
              <a:cs typeface="DM Sans"/>
              <a:sym typeface="DM Sans"/>
            </a:endParaRPr>
          </a:p>
        </p:txBody>
      </p:sp>
      <p:sp>
        <p:nvSpPr>
          <p:cNvPr id="593" name="Google Shape;593;p78"/>
          <p:cNvSpPr txBox="1"/>
          <p:nvPr/>
        </p:nvSpPr>
        <p:spPr>
          <a:xfrm>
            <a:off x="4447200" y="468000"/>
            <a:ext cx="4221600" cy="414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s-419" sz="1150">
                <a:solidFill>
                  <a:srgbClr val="C792EA"/>
                </a:solidFill>
                <a:latin typeface="Courier New"/>
                <a:ea typeface="Courier New"/>
                <a:cs typeface="Courier New"/>
                <a:sym typeface="Courier New"/>
              </a:rPr>
              <a:t>import</a:t>
            </a:r>
            <a:r>
              <a:rPr lang="es-419" sz="1150">
                <a:solidFill>
                  <a:srgbClr val="D6DEEB"/>
                </a:solidFill>
                <a:latin typeface="Courier New"/>
                <a:ea typeface="Courier New"/>
                <a:cs typeface="Courier New"/>
                <a:sym typeface="Courier New"/>
              </a:rPr>
              <a:t> { Observable } </a:t>
            </a:r>
            <a:r>
              <a:rPr i="1" lang="es-419" sz="1150">
                <a:solidFill>
                  <a:srgbClr val="C792EA"/>
                </a:solidFill>
                <a:latin typeface="Courier New"/>
                <a:ea typeface="Courier New"/>
                <a:cs typeface="Courier New"/>
                <a:sym typeface="Courier New"/>
              </a:rPr>
              <a:t>from</a:t>
            </a:r>
            <a:r>
              <a:rPr lang="es-419" sz="1150">
                <a:solidFill>
                  <a:srgbClr val="D6DEEB"/>
                </a:solidFill>
                <a:latin typeface="Courier New"/>
                <a:ea typeface="Courier New"/>
                <a:cs typeface="Courier New"/>
                <a:sym typeface="Courier New"/>
              </a:rPr>
              <a:t> </a:t>
            </a:r>
            <a:r>
              <a:rPr lang="es-419" sz="1150">
                <a:solidFill>
                  <a:srgbClr val="D9F5DD"/>
                </a:solidFill>
                <a:latin typeface="Courier New"/>
                <a:ea typeface="Courier New"/>
                <a:cs typeface="Courier New"/>
                <a:sym typeface="Courier New"/>
              </a:rPr>
              <a:t>'</a:t>
            </a:r>
            <a:r>
              <a:rPr lang="es-419" sz="1150">
                <a:solidFill>
                  <a:srgbClr val="ECC48D"/>
                </a:solidFill>
                <a:latin typeface="Courier New"/>
                <a:ea typeface="Courier New"/>
                <a:cs typeface="Courier New"/>
                <a:sym typeface="Courier New"/>
              </a:rPr>
              <a:t>rxjs</a:t>
            </a:r>
            <a:r>
              <a:rPr lang="es-419" sz="1150">
                <a:solidFill>
                  <a:srgbClr val="D9F5DD"/>
                </a:solidFill>
                <a:latin typeface="Courier New"/>
                <a:ea typeface="Courier New"/>
                <a:cs typeface="Courier New"/>
                <a:sym typeface="Courier New"/>
              </a:rPr>
              <a:t>'</a:t>
            </a:r>
            <a:r>
              <a:rPr lang="es-419" sz="1150">
                <a:solidFill>
                  <a:srgbClr val="D6DEEB"/>
                </a:solidFill>
                <a:latin typeface="Courier New"/>
                <a:ea typeface="Courier New"/>
                <a:cs typeface="Courier New"/>
                <a:sym typeface="Courier New"/>
              </a:rPr>
              <a:t>;</a:t>
            </a:r>
            <a:endParaRPr sz="11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50">
                <a:solidFill>
                  <a:srgbClr val="C792EA"/>
                </a:solidFill>
                <a:latin typeface="Courier New"/>
                <a:ea typeface="Courier New"/>
                <a:cs typeface="Courier New"/>
                <a:sym typeface="Courier New"/>
              </a:rPr>
              <a:t>const</a:t>
            </a:r>
            <a:r>
              <a:rPr i="1" lang="es-419" sz="1150">
                <a:solidFill>
                  <a:srgbClr val="C792EA"/>
                </a:solidFill>
                <a:latin typeface="Courier New"/>
                <a:ea typeface="Courier New"/>
                <a:cs typeface="Courier New"/>
                <a:sym typeface="Courier New"/>
              </a:rPr>
              <a:t> </a:t>
            </a:r>
            <a:r>
              <a:rPr i="1" lang="es-419" sz="1150">
                <a:solidFill>
                  <a:srgbClr val="82AAFF"/>
                </a:solidFill>
                <a:latin typeface="Courier New"/>
                <a:ea typeface="Courier New"/>
                <a:cs typeface="Courier New"/>
                <a:sym typeface="Courier New"/>
              </a:rPr>
              <a:t>observable</a:t>
            </a:r>
            <a:r>
              <a:rPr i="1" lang="es-419" sz="1150">
                <a:solidFill>
                  <a:srgbClr val="C792EA"/>
                </a:solidFill>
                <a:latin typeface="Courier New"/>
                <a:ea typeface="Courier New"/>
                <a:cs typeface="Courier New"/>
                <a:sym typeface="Courier New"/>
              </a:rPr>
              <a:t> </a:t>
            </a:r>
            <a:r>
              <a:rPr lang="es-419" sz="1150">
                <a:solidFill>
                  <a:srgbClr val="C792EA"/>
                </a:solidFill>
                <a:latin typeface="Courier New"/>
                <a:ea typeface="Courier New"/>
                <a:cs typeface="Courier New"/>
                <a:sym typeface="Courier New"/>
              </a:rPr>
              <a:t>=</a:t>
            </a:r>
            <a:r>
              <a:rPr i="1" lang="es-419" sz="1150">
                <a:solidFill>
                  <a:srgbClr val="C792EA"/>
                </a:solidFill>
                <a:latin typeface="Courier New"/>
                <a:ea typeface="Courier New"/>
                <a:cs typeface="Courier New"/>
                <a:sym typeface="Courier New"/>
              </a:rPr>
              <a:t> </a:t>
            </a:r>
            <a:r>
              <a:rPr lang="es-419" sz="1150">
                <a:solidFill>
                  <a:srgbClr val="7FDBCA"/>
                </a:solidFill>
                <a:latin typeface="Courier New"/>
                <a:ea typeface="Courier New"/>
                <a:cs typeface="Courier New"/>
                <a:sym typeface="Courier New"/>
              </a:rPr>
              <a:t>new</a:t>
            </a:r>
            <a:r>
              <a:rPr i="1" lang="es-419" sz="1150">
                <a:solidFill>
                  <a:srgbClr val="C792EA"/>
                </a:solidFill>
                <a:latin typeface="Courier New"/>
                <a:ea typeface="Courier New"/>
                <a:cs typeface="Courier New"/>
                <a:sym typeface="Courier New"/>
              </a:rPr>
              <a:t> </a:t>
            </a:r>
            <a:r>
              <a:rPr i="1" lang="es-419" sz="1150">
                <a:solidFill>
                  <a:srgbClr val="82AAFF"/>
                </a:solidFill>
                <a:latin typeface="Courier New"/>
                <a:ea typeface="Courier New"/>
                <a:cs typeface="Courier New"/>
                <a:sym typeface="Courier New"/>
              </a:rPr>
              <a:t>Observable</a:t>
            </a:r>
            <a:r>
              <a:rPr lang="es-419" sz="1150">
                <a:solidFill>
                  <a:srgbClr val="D6DEEB"/>
                </a:solidFill>
                <a:latin typeface="Courier New"/>
                <a:ea typeface="Courier New"/>
                <a:cs typeface="Courier New"/>
                <a:sym typeface="Courier New"/>
              </a:rPr>
              <a:t>(</a:t>
            </a:r>
            <a:r>
              <a:rPr lang="es-419" sz="1150">
                <a:solidFill>
                  <a:srgbClr val="D9F5DD"/>
                </a:solidFill>
                <a:latin typeface="Courier New"/>
                <a:ea typeface="Courier New"/>
                <a:cs typeface="Courier New"/>
                <a:sym typeface="Courier New"/>
              </a:rPr>
              <a:t>(</a:t>
            </a:r>
            <a:r>
              <a:rPr i="1" lang="es-419" sz="1150">
                <a:solidFill>
                  <a:srgbClr val="D7DBE0"/>
                </a:solidFill>
                <a:latin typeface="Courier New"/>
                <a:ea typeface="Courier New"/>
                <a:cs typeface="Courier New"/>
                <a:sym typeface="Courier New"/>
              </a:rPr>
              <a:t>observer</a:t>
            </a:r>
            <a:r>
              <a:rPr lang="es-419" sz="1150">
                <a:solidFill>
                  <a:srgbClr val="D9F5DD"/>
                </a:solidFill>
                <a:latin typeface="Courier New"/>
                <a:ea typeface="Courier New"/>
                <a:cs typeface="Courier New"/>
                <a:sym typeface="Courier New"/>
              </a:rPr>
              <a:t>)</a:t>
            </a:r>
            <a:r>
              <a:rPr i="1" lang="es-419" sz="1150">
                <a:solidFill>
                  <a:srgbClr val="C792EA"/>
                </a:solidFill>
                <a:latin typeface="Courier New"/>
                <a:ea typeface="Courier New"/>
                <a:cs typeface="Courier New"/>
                <a:sym typeface="Courier New"/>
              </a:rPr>
              <a:t> </a:t>
            </a:r>
            <a:r>
              <a:rPr lang="es-419" sz="1150">
                <a:solidFill>
                  <a:srgbClr val="C792EA"/>
                </a:solidFill>
                <a:latin typeface="Courier New"/>
                <a:ea typeface="Courier New"/>
                <a:cs typeface="Courier New"/>
                <a:sym typeface="Courier New"/>
              </a:rPr>
              <a:t>=&gt;</a:t>
            </a:r>
            <a:r>
              <a:rPr i="1" lang="es-419" sz="1150">
                <a:solidFill>
                  <a:srgbClr val="C792EA"/>
                </a:solidFill>
                <a:latin typeface="Courier New"/>
                <a:ea typeface="Courier New"/>
                <a:cs typeface="Courier New"/>
                <a:sym typeface="Courier New"/>
              </a:rPr>
              <a:t> </a:t>
            </a:r>
            <a:r>
              <a:rPr lang="es-419" sz="1150">
                <a:solidFill>
                  <a:srgbClr val="C792EA"/>
                </a:solidFill>
                <a:latin typeface="Courier New"/>
                <a:ea typeface="Courier New"/>
                <a:cs typeface="Courier New"/>
                <a:sym typeface="Courier New"/>
              </a:rPr>
              <a:t>{</a:t>
            </a:r>
            <a:endParaRPr sz="115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150">
                <a:solidFill>
                  <a:srgbClr val="C792EA"/>
                </a:solidFill>
                <a:latin typeface="Courier New"/>
                <a:ea typeface="Courier New"/>
                <a:cs typeface="Courier New"/>
                <a:sym typeface="Courier New"/>
              </a:rPr>
              <a:t> </a:t>
            </a:r>
            <a:r>
              <a:rPr i="1" lang="es-419" sz="1150">
                <a:solidFill>
                  <a:srgbClr val="D6DEEB"/>
                </a:solidFill>
                <a:latin typeface="Courier New"/>
                <a:ea typeface="Courier New"/>
                <a:cs typeface="Courier New"/>
                <a:sym typeface="Courier New"/>
              </a:rPr>
              <a:t>observer</a:t>
            </a:r>
            <a:r>
              <a:rPr i="1" lang="es-419" sz="1150">
                <a:solidFill>
                  <a:srgbClr val="C792EA"/>
                </a:solidFill>
                <a:latin typeface="Courier New"/>
                <a:ea typeface="Courier New"/>
                <a:cs typeface="Courier New"/>
                <a:sym typeface="Courier New"/>
              </a:rPr>
              <a:t>.</a:t>
            </a:r>
            <a:r>
              <a:rPr i="1" lang="es-419" sz="1150">
                <a:solidFill>
                  <a:srgbClr val="82AAFF"/>
                </a:solidFill>
                <a:latin typeface="Courier New"/>
                <a:ea typeface="Courier New"/>
                <a:cs typeface="Courier New"/>
                <a:sym typeface="Courier New"/>
              </a:rPr>
              <a:t>next</a:t>
            </a:r>
            <a:r>
              <a:rPr lang="es-419" sz="1150">
                <a:solidFill>
                  <a:srgbClr val="D6DEEB"/>
                </a:solidFill>
                <a:latin typeface="Courier New"/>
                <a:ea typeface="Courier New"/>
                <a:cs typeface="Courier New"/>
                <a:sym typeface="Courier New"/>
              </a:rPr>
              <a:t>(</a:t>
            </a:r>
            <a:r>
              <a:rPr i="1" lang="es-419" sz="1150">
                <a:solidFill>
                  <a:srgbClr val="C5E478"/>
                </a:solidFill>
                <a:latin typeface="Courier New"/>
                <a:ea typeface="Courier New"/>
                <a:cs typeface="Courier New"/>
                <a:sym typeface="Courier New"/>
              </a:rPr>
              <a:t>Math</a:t>
            </a:r>
            <a:r>
              <a:rPr i="1" lang="es-419" sz="1150">
                <a:solidFill>
                  <a:srgbClr val="C792EA"/>
                </a:solidFill>
                <a:latin typeface="Courier New"/>
                <a:ea typeface="Courier New"/>
                <a:cs typeface="Courier New"/>
                <a:sym typeface="Courier New"/>
              </a:rPr>
              <a:t>.</a:t>
            </a:r>
            <a:r>
              <a:rPr i="1" lang="es-419" sz="1150">
                <a:solidFill>
                  <a:srgbClr val="C5E478"/>
                </a:solidFill>
                <a:latin typeface="Courier New"/>
                <a:ea typeface="Courier New"/>
                <a:cs typeface="Courier New"/>
                <a:sym typeface="Courier New"/>
              </a:rPr>
              <a:t>random</a:t>
            </a:r>
            <a:r>
              <a:rPr lang="es-419" sz="1150">
                <a:solidFill>
                  <a:srgbClr val="D6DEEB"/>
                </a:solidFill>
                <a:latin typeface="Courier New"/>
                <a:ea typeface="Courier New"/>
                <a:cs typeface="Courier New"/>
                <a:sym typeface="Courier New"/>
              </a:rPr>
              <a:t>())</a:t>
            </a:r>
            <a:r>
              <a:rPr lang="es-419" sz="1150">
                <a:solidFill>
                  <a:srgbClr val="C792EA"/>
                </a:solidFill>
                <a:latin typeface="Courier New"/>
                <a:ea typeface="Courier New"/>
                <a:cs typeface="Courier New"/>
                <a:sym typeface="Courier New"/>
              </a:rPr>
              <a:t>;</a:t>
            </a:r>
            <a:endParaRPr sz="115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150">
                <a:solidFill>
                  <a:srgbClr val="C792EA"/>
                </a:solidFill>
                <a:latin typeface="Courier New"/>
                <a:ea typeface="Courier New"/>
                <a:cs typeface="Courier New"/>
                <a:sym typeface="Courier New"/>
              </a:rPr>
              <a:t> </a:t>
            </a:r>
            <a:r>
              <a:rPr i="1" lang="es-419" sz="1150">
                <a:solidFill>
                  <a:srgbClr val="D6DEEB"/>
                </a:solidFill>
                <a:latin typeface="Courier New"/>
                <a:ea typeface="Courier New"/>
                <a:cs typeface="Courier New"/>
                <a:sym typeface="Courier New"/>
              </a:rPr>
              <a:t>observer</a:t>
            </a:r>
            <a:r>
              <a:rPr i="1" lang="es-419" sz="1150">
                <a:solidFill>
                  <a:srgbClr val="C792EA"/>
                </a:solidFill>
                <a:latin typeface="Courier New"/>
                <a:ea typeface="Courier New"/>
                <a:cs typeface="Courier New"/>
                <a:sym typeface="Courier New"/>
              </a:rPr>
              <a:t>.</a:t>
            </a:r>
            <a:r>
              <a:rPr i="1" lang="es-419" sz="1150">
                <a:solidFill>
                  <a:srgbClr val="82AAFF"/>
                </a:solidFill>
                <a:latin typeface="Courier New"/>
                <a:ea typeface="Courier New"/>
                <a:cs typeface="Courier New"/>
                <a:sym typeface="Courier New"/>
              </a:rPr>
              <a:t>next</a:t>
            </a:r>
            <a:r>
              <a:rPr lang="es-419" sz="1150">
                <a:solidFill>
                  <a:srgbClr val="D6DEEB"/>
                </a:solidFill>
                <a:latin typeface="Courier New"/>
                <a:ea typeface="Courier New"/>
                <a:cs typeface="Courier New"/>
                <a:sym typeface="Courier New"/>
              </a:rPr>
              <a:t>(</a:t>
            </a:r>
            <a:r>
              <a:rPr lang="es-419" sz="1150">
                <a:solidFill>
                  <a:srgbClr val="D9F5DD"/>
                </a:solidFill>
                <a:latin typeface="Courier New"/>
                <a:ea typeface="Courier New"/>
                <a:cs typeface="Courier New"/>
                <a:sym typeface="Courier New"/>
              </a:rPr>
              <a:t>'</a:t>
            </a:r>
            <a:r>
              <a:rPr lang="es-419" sz="1150">
                <a:solidFill>
                  <a:srgbClr val="ECC48D"/>
                </a:solidFill>
                <a:latin typeface="Courier New"/>
                <a:ea typeface="Courier New"/>
                <a:cs typeface="Courier New"/>
                <a:sym typeface="Courier New"/>
              </a:rPr>
              <a:t>Second value emitted</a:t>
            </a:r>
            <a:r>
              <a:rPr lang="es-419" sz="1150">
                <a:solidFill>
                  <a:srgbClr val="D9F5DD"/>
                </a:solidFill>
                <a:latin typeface="Courier New"/>
                <a:ea typeface="Courier New"/>
                <a:cs typeface="Courier New"/>
                <a:sym typeface="Courier New"/>
              </a:rPr>
              <a:t>'</a:t>
            </a:r>
            <a:r>
              <a:rPr lang="es-419" sz="1150">
                <a:solidFill>
                  <a:srgbClr val="D6DEEB"/>
                </a:solidFill>
                <a:latin typeface="Courier New"/>
                <a:ea typeface="Courier New"/>
                <a:cs typeface="Courier New"/>
                <a:sym typeface="Courier New"/>
              </a:rPr>
              <a:t>)</a:t>
            </a:r>
            <a:r>
              <a:rPr lang="es-419" sz="1150">
                <a:solidFill>
                  <a:srgbClr val="C792EA"/>
                </a:solidFill>
                <a:latin typeface="Courier New"/>
                <a:ea typeface="Courier New"/>
                <a:cs typeface="Courier New"/>
                <a:sym typeface="Courier New"/>
              </a:rPr>
              <a:t>;</a:t>
            </a:r>
            <a:endParaRPr sz="115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50">
                <a:solidFill>
                  <a:srgbClr val="C792EA"/>
                </a:solidFill>
                <a:latin typeface="Courier New"/>
                <a:ea typeface="Courier New"/>
                <a:cs typeface="Courier New"/>
                <a:sym typeface="Courier New"/>
              </a:rPr>
              <a:t>}</a:t>
            </a:r>
            <a:r>
              <a:rPr lang="es-419" sz="1150">
                <a:solidFill>
                  <a:srgbClr val="D6DEEB"/>
                </a:solidFill>
                <a:latin typeface="Courier New"/>
                <a:ea typeface="Courier New"/>
                <a:cs typeface="Courier New"/>
                <a:sym typeface="Courier New"/>
              </a:rPr>
              <a:t>);</a:t>
            </a:r>
            <a:endParaRPr sz="11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50">
                <a:solidFill>
                  <a:srgbClr val="D6DEEB"/>
                </a:solidFill>
                <a:latin typeface="Courier New"/>
                <a:ea typeface="Courier New"/>
                <a:cs typeface="Courier New"/>
                <a:sym typeface="Courier New"/>
              </a:rPr>
              <a:t>observable</a:t>
            </a:r>
            <a:r>
              <a:rPr i="1" lang="es-419" sz="1150">
                <a:solidFill>
                  <a:srgbClr val="C792EA"/>
                </a:solidFill>
                <a:latin typeface="Courier New"/>
                <a:ea typeface="Courier New"/>
                <a:cs typeface="Courier New"/>
                <a:sym typeface="Courier New"/>
              </a:rPr>
              <a:t>.</a:t>
            </a:r>
            <a:r>
              <a:rPr i="1" lang="es-419" sz="1150">
                <a:solidFill>
                  <a:srgbClr val="82AAFF"/>
                </a:solidFill>
                <a:latin typeface="Courier New"/>
                <a:ea typeface="Courier New"/>
                <a:cs typeface="Courier New"/>
                <a:sym typeface="Courier New"/>
              </a:rPr>
              <a:t>subscribe</a:t>
            </a:r>
            <a:r>
              <a:rPr lang="es-419" sz="1150">
                <a:solidFill>
                  <a:srgbClr val="D6DEEB"/>
                </a:solidFill>
                <a:latin typeface="Courier New"/>
                <a:ea typeface="Courier New"/>
                <a:cs typeface="Courier New"/>
                <a:sym typeface="Courier New"/>
              </a:rPr>
              <a:t>(</a:t>
            </a:r>
            <a:r>
              <a:rPr lang="es-419" sz="1150">
                <a:solidFill>
                  <a:srgbClr val="D9F5DD"/>
                </a:solidFill>
                <a:latin typeface="Courier New"/>
                <a:ea typeface="Courier New"/>
                <a:cs typeface="Courier New"/>
                <a:sym typeface="Courier New"/>
              </a:rPr>
              <a:t>(</a:t>
            </a:r>
            <a:r>
              <a:rPr lang="es-419" sz="1150">
                <a:solidFill>
                  <a:srgbClr val="D7DBE0"/>
                </a:solidFill>
                <a:latin typeface="Courier New"/>
                <a:ea typeface="Courier New"/>
                <a:cs typeface="Courier New"/>
                <a:sym typeface="Courier New"/>
              </a:rPr>
              <a:t>val</a:t>
            </a:r>
            <a:r>
              <a:rPr lang="es-419" sz="1150">
                <a:solidFill>
                  <a:srgbClr val="D9F5DD"/>
                </a:solidFill>
                <a:latin typeface="Courier New"/>
                <a:ea typeface="Courier New"/>
                <a:cs typeface="Courier New"/>
                <a:sym typeface="Courier New"/>
              </a:rPr>
              <a:t>)</a:t>
            </a:r>
            <a:r>
              <a:rPr lang="es-419" sz="1150">
                <a:solidFill>
                  <a:srgbClr val="D6DEEB"/>
                </a:solidFill>
                <a:latin typeface="Courier New"/>
                <a:ea typeface="Courier New"/>
                <a:cs typeface="Courier New"/>
                <a:sym typeface="Courier New"/>
              </a:rPr>
              <a:t> </a:t>
            </a:r>
            <a:r>
              <a:rPr lang="es-419" sz="1150">
                <a:solidFill>
                  <a:srgbClr val="C792EA"/>
                </a:solidFill>
                <a:latin typeface="Courier New"/>
                <a:ea typeface="Courier New"/>
                <a:cs typeface="Courier New"/>
                <a:sym typeface="Courier New"/>
              </a:rPr>
              <a:t>=&gt;</a:t>
            </a:r>
            <a:r>
              <a:rPr lang="es-419" sz="1150">
                <a:solidFill>
                  <a:srgbClr val="D6DEEB"/>
                </a:solidFill>
                <a:latin typeface="Courier New"/>
                <a:ea typeface="Courier New"/>
                <a:cs typeface="Courier New"/>
                <a:sym typeface="Courier New"/>
              </a:rPr>
              <a:t> {</a:t>
            </a:r>
            <a:endParaRPr sz="11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50">
                <a:solidFill>
                  <a:srgbClr val="D6DEEB"/>
                </a:solidFill>
                <a:latin typeface="Courier New"/>
                <a:ea typeface="Courier New"/>
                <a:cs typeface="Courier New"/>
                <a:sym typeface="Courier New"/>
              </a:rPr>
              <a:t> console</a:t>
            </a:r>
            <a:r>
              <a:rPr i="1" lang="es-419" sz="1150">
                <a:solidFill>
                  <a:srgbClr val="C792EA"/>
                </a:solidFill>
                <a:latin typeface="Courier New"/>
                <a:ea typeface="Courier New"/>
                <a:cs typeface="Courier New"/>
                <a:sym typeface="Courier New"/>
              </a:rPr>
              <a:t>.</a:t>
            </a:r>
            <a:r>
              <a:rPr i="1" lang="es-419" sz="1150">
                <a:solidFill>
                  <a:srgbClr val="82AAFF"/>
                </a:solidFill>
                <a:latin typeface="Courier New"/>
                <a:ea typeface="Courier New"/>
                <a:cs typeface="Courier New"/>
                <a:sym typeface="Courier New"/>
              </a:rPr>
              <a:t>log</a:t>
            </a:r>
            <a:r>
              <a:rPr lang="es-419" sz="1150">
                <a:solidFill>
                  <a:srgbClr val="D6DEEB"/>
                </a:solidFill>
                <a:latin typeface="Courier New"/>
                <a:ea typeface="Courier New"/>
                <a:cs typeface="Courier New"/>
                <a:sym typeface="Courier New"/>
              </a:rPr>
              <a:t>(</a:t>
            </a:r>
            <a:r>
              <a:rPr lang="es-419" sz="1150">
                <a:solidFill>
                  <a:srgbClr val="D9F5DD"/>
                </a:solidFill>
                <a:latin typeface="Courier New"/>
                <a:ea typeface="Courier New"/>
                <a:cs typeface="Courier New"/>
                <a:sym typeface="Courier New"/>
              </a:rPr>
              <a:t>'</a:t>
            </a:r>
            <a:r>
              <a:rPr lang="es-419" sz="1150">
                <a:solidFill>
                  <a:srgbClr val="ECC48D"/>
                </a:solidFill>
                <a:latin typeface="Courier New"/>
                <a:ea typeface="Courier New"/>
                <a:cs typeface="Courier New"/>
                <a:sym typeface="Courier New"/>
              </a:rPr>
              <a:t>Value emitted:</a:t>
            </a:r>
            <a:r>
              <a:rPr lang="es-419" sz="1150">
                <a:solidFill>
                  <a:srgbClr val="D9F5DD"/>
                </a:solidFill>
                <a:latin typeface="Courier New"/>
                <a:ea typeface="Courier New"/>
                <a:cs typeface="Courier New"/>
                <a:sym typeface="Courier New"/>
              </a:rPr>
              <a:t>'</a:t>
            </a:r>
            <a:r>
              <a:rPr lang="es-419" sz="1150">
                <a:solidFill>
                  <a:srgbClr val="D6DEEB"/>
                </a:solidFill>
                <a:latin typeface="Courier New"/>
                <a:ea typeface="Courier New"/>
                <a:cs typeface="Courier New"/>
                <a:sym typeface="Courier New"/>
              </a:rPr>
              <a:t>, val);</a:t>
            </a:r>
            <a:endParaRPr sz="11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50">
                <a:solidFill>
                  <a:srgbClr val="D6DEEB"/>
                </a:solidFill>
                <a:latin typeface="Courier New"/>
                <a:ea typeface="Courier New"/>
                <a:cs typeface="Courier New"/>
                <a:sym typeface="Courier New"/>
              </a:rPr>
              <a:t>});</a:t>
            </a:r>
            <a:endParaRPr sz="1300">
              <a:solidFill>
                <a:srgbClr val="C792EA"/>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Subjects</a:t>
            </a:r>
            <a:endParaRPr b="1" sz="40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grpSp>
        <p:nvGrpSpPr>
          <p:cNvPr id="603" name="Google Shape;603;p80"/>
          <p:cNvGrpSpPr/>
          <p:nvPr/>
        </p:nvGrpSpPr>
        <p:grpSpPr>
          <a:xfrm>
            <a:off x="475198" y="467571"/>
            <a:ext cx="514422" cy="514422"/>
            <a:chOff x="473351" y="619523"/>
            <a:chExt cx="738900" cy="738900"/>
          </a:xfrm>
        </p:grpSpPr>
        <p:sp>
          <p:nvSpPr>
            <p:cNvPr id="604" name="Google Shape;604;p8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8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06" name="Google Shape;606;p80"/>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607" name="Google Shape;607;p80"/>
          <p:cNvSpPr txBox="1"/>
          <p:nvPr/>
        </p:nvSpPr>
        <p:spPr>
          <a:xfrm>
            <a:off x="475200" y="900000"/>
            <a:ext cx="2488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Subjects</a:t>
            </a:r>
            <a:endParaRPr b="1" sz="4000">
              <a:solidFill>
                <a:schemeClr val="dk1"/>
              </a:solidFill>
              <a:latin typeface="DM Sans"/>
              <a:ea typeface="DM Sans"/>
              <a:cs typeface="DM Sans"/>
              <a:sym typeface="DM Sans"/>
            </a:endParaRPr>
          </a:p>
        </p:txBody>
      </p:sp>
      <p:sp>
        <p:nvSpPr>
          <p:cNvPr id="608" name="Google Shape;608;p80"/>
          <p:cNvSpPr txBox="1"/>
          <p:nvPr/>
        </p:nvSpPr>
        <p:spPr>
          <a:xfrm>
            <a:off x="564600" y="1742875"/>
            <a:ext cx="7457400" cy="2847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s-419" sz="1100">
                <a:solidFill>
                  <a:srgbClr val="C792EA"/>
                </a:solidFill>
                <a:latin typeface="Courier New"/>
                <a:ea typeface="Courier New"/>
                <a:cs typeface="Courier New"/>
                <a:sym typeface="Courier New"/>
              </a:rPr>
              <a:t>import</a:t>
            </a:r>
            <a:r>
              <a:rPr lang="es-419" sz="1100">
                <a:solidFill>
                  <a:srgbClr val="D6DEEB"/>
                </a:solidFill>
                <a:latin typeface="Courier New"/>
                <a:ea typeface="Courier New"/>
                <a:cs typeface="Courier New"/>
                <a:sym typeface="Courier New"/>
              </a:rPr>
              <a:t> { Subject, fromEvent } </a:t>
            </a:r>
            <a:r>
              <a:rPr i="1" lang="es-419" sz="1100">
                <a:solidFill>
                  <a:srgbClr val="C792EA"/>
                </a:solidFill>
                <a:latin typeface="Courier New"/>
                <a:ea typeface="Courier New"/>
                <a:cs typeface="Courier New"/>
                <a:sym typeface="Courier New"/>
              </a:rPr>
              <a:t>from</a:t>
            </a: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rxjs</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C792EA"/>
                </a:solidFill>
                <a:latin typeface="Courier New"/>
                <a:ea typeface="Courier New"/>
                <a:cs typeface="Courier New"/>
                <a:sym typeface="Courier New"/>
              </a:rPr>
              <a:t>const</a:t>
            </a:r>
            <a:r>
              <a:rPr i="1" lang="es-419" sz="1100">
                <a:solidFill>
                  <a:srgbClr val="C792EA"/>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click$</a:t>
            </a:r>
            <a:r>
              <a:rPr i="1" lang="es-419" sz="1100">
                <a:solidFill>
                  <a:srgbClr val="C792EA"/>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a:t>
            </a:r>
            <a:r>
              <a:rPr i="1" lang="es-419" sz="1100">
                <a:solidFill>
                  <a:srgbClr val="C792EA"/>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fromEvent</a:t>
            </a:r>
            <a:r>
              <a:rPr lang="es-419" sz="1100">
                <a:solidFill>
                  <a:srgbClr val="D6DEEB"/>
                </a:solidFill>
                <a:latin typeface="Courier New"/>
                <a:ea typeface="Courier New"/>
                <a:cs typeface="Courier New"/>
                <a:sym typeface="Courier New"/>
              </a:rPr>
              <a:t>(</a:t>
            </a:r>
            <a:r>
              <a:rPr i="1" lang="es-419" sz="1100">
                <a:solidFill>
                  <a:srgbClr val="D6DEEB"/>
                </a:solidFill>
                <a:latin typeface="Courier New"/>
                <a:ea typeface="Courier New"/>
                <a:cs typeface="Courier New"/>
                <a:sym typeface="Courier New"/>
              </a:rPr>
              <a:t>document</a:t>
            </a:r>
            <a:r>
              <a:rPr lang="es-419" sz="1100">
                <a:solidFill>
                  <a:srgbClr val="C792EA"/>
                </a:solidFill>
                <a:latin typeface="Courier New"/>
                <a:ea typeface="Courier New"/>
                <a:cs typeface="Courier New"/>
                <a:sym typeface="Courier New"/>
              </a:rPr>
              <a:t>,</a:t>
            </a:r>
            <a:r>
              <a:rPr i="1" lang="es-419" sz="1100">
                <a:solidFill>
                  <a:srgbClr val="C792EA"/>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click</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C792EA"/>
                </a:solidFill>
                <a:latin typeface="Courier New"/>
                <a:ea typeface="Courier New"/>
                <a:cs typeface="Courier New"/>
                <a:sym typeface="Courier New"/>
              </a:rPr>
              <a:t>const</a:t>
            </a:r>
            <a:r>
              <a:rPr i="1" lang="es-419" sz="1100">
                <a:solidFill>
                  <a:srgbClr val="C792EA"/>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subject</a:t>
            </a:r>
            <a:r>
              <a:rPr i="1" lang="es-419" sz="1100">
                <a:solidFill>
                  <a:srgbClr val="C792EA"/>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a:t>
            </a:r>
            <a:r>
              <a:rPr i="1" lang="es-419" sz="1100">
                <a:solidFill>
                  <a:srgbClr val="C792EA"/>
                </a:solidFill>
                <a:latin typeface="Courier New"/>
                <a:ea typeface="Courier New"/>
                <a:cs typeface="Courier New"/>
                <a:sym typeface="Courier New"/>
              </a:rPr>
              <a:t> </a:t>
            </a:r>
            <a:r>
              <a:rPr lang="es-419" sz="1100">
                <a:solidFill>
                  <a:srgbClr val="7FDBCA"/>
                </a:solidFill>
                <a:latin typeface="Courier New"/>
                <a:ea typeface="Courier New"/>
                <a:cs typeface="Courier New"/>
                <a:sym typeface="Courier New"/>
              </a:rPr>
              <a:t>new</a:t>
            </a:r>
            <a:r>
              <a:rPr i="1" lang="es-419" sz="1100">
                <a:solidFill>
                  <a:srgbClr val="C792EA"/>
                </a:solidFill>
                <a:latin typeface="Courier New"/>
                <a:ea typeface="Courier New"/>
                <a:cs typeface="Courier New"/>
                <a:sym typeface="Courier New"/>
              </a:rPr>
              <a:t> </a:t>
            </a:r>
            <a:r>
              <a:rPr i="1" lang="es-419" sz="1100">
                <a:solidFill>
                  <a:srgbClr val="82AAFF"/>
                </a:solidFill>
                <a:latin typeface="Courier New"/>
                <a:ea typeface="Courier New"/>
                <a:cs typeface="Courier New"/>
                <a:sym typeface="Courier New"/>
              </a:rPr>
              <a:t>Subject</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subject</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subscribe</a:t>
            </a:r>
            <a:r>
              <a:rPr lang="es-419" sz="1100">
                <a:solidFill>
                  <a:srgbClr val="D6DEEB"/>
                </a:solidFill>
                <a:latin typeface="Courier New"/>
                <a:ea typeface="Courier New"/>
                <a:cs typeface="Courier New"/>
                <a:sym typeface="Courier New"/>
              </a:rPr>
              <a:t>(</a:t>
            </a:r>
            <a:r>
              <a:rPr lang="es-419" sz="1100">
                <a:solidFill>
                  <a:srgbClr val="D9F5DD"/>
                </a:solidFill>
                <a:latin typeface="Courier New"/>
                <a:ea typeface="Courier New"/>
                <a:cs typeface="Courier New"/>
                <a:sym typeface="Courier New"/>
              </a:rPr>
              <a:t>(</a:t>
            </a:r>
            <a:r>
              <a:rPr lang="es-419" sz="1100">
                <a:solidFill>
                  <a:srgbClr val="D7DBE0"/>
                </a:solidFill>
                <a:latin typeface="Courier New"/>
                <a:ea typeface="Courier New"/>
                <a:cs typeface="Courier New"/>
                <a:sym typeface="Courier New"/>
              </a:rPr>
              <a:t>data</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console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log</a:t>
            </a:r>
            <a:r>
              <a:rPr lang="es-419" sz="1100">
                <a:solidFill>
                  <a:srgbClr val="D6DEEB"/>
                </a:solidFill>
                <a:latin typeface="Courier New"/>
                <a:ea typeface="Courier New"/>
                <a:cs typeface="Courier New"/>
                <a:sym typeface="Courier New"/>
              </a:rPr>
              <a:t>(</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First Subs x: </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data</a:t>
            </a:r>
            <a:r>
              <a:rPr i="1" lang="es-419" sz="1100">
                <a:solidFill>
                  <a:srgbClr val="C792EA"/>
                </a:solidFill>
                <a:latin typeface="Courier New"/>
                <a:ea typeface="Courier New"/>
                <a:cs typeface="Courier New"/>
                <a:sym typeface="Courier New"/>
              </a:rPr>
              <a:t>.</a:t>
            </a:r>
            <a:r>
              <a:rPr lang="es-419" sz="1100">
                <a:solidFill>
                  <a:srgbClr val="BAEBE2"/>
                </a:solidFill>
                <a:latin typeface="Courier New"/>
                <a:ea typeface="Courier New"/>
                <a:cs typeface="Courier New"/>
                <a:sym typeface="Courier New"/>
              </a:rPr>
              <a:t>clientX</a:t>
            </a: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y: </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data</a:t>
            </a:r>
            <a:r>
              <a:rPr i="1" lang="es-419" sz="1100">
                <a:solidFill>
                  <a:srgbClr val="C792EA"/>
                </a:solidFill>
                <a:latin typeface="Courier New"/>
                <a:ea typeface="Courier New"/>
                <a:cs typeface="Courier New"/>
                <a:sym typeface="Courier New"/>
              </a:rPr>
              <a:t>.</a:t>
            </a:r>
            <a:r>
              <a:rPr lang="es-419" sz="1100">
                <a:solidFill>
                  <a:srgbClr val="BAEBE2"/>
                </a:solidFill>
                <a:latin typeface="Courier New"/>
                <a:ea typeface="Courier New"/>
                <a:cs typeface="Courier New"/>
                <a:sym typeface="Courier New"/>
              </a:rPr>
              <a:t>clientY</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subject</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subscribe</a:t>
            </a:r>
            <a:r>
              <a:rPr lang="es-419" sz="1100">
                <a:solidFill>
                  <a:srgbClr val="D6DEEB"/>
                </a:solidFill>
                <a:latin typeface="Courier New"/>
                <a:ea typeface="Courier New"/>
                <a:cs typeface="Courier New"/>
                <a:sym typeface="Courier New"/>
              </a:rPr>
              <a:t>(</a:t>
            </a:r>
            <a:r>
              <a:rPr lang="es-419" sz="1100">
                <a:solidFill>
                  <a:srgbClr val="D9F5DD"/>
                </a:solidFill>
                <a:latin typeface="Courier New"/>
                <a:ea typeface="Courier New"/>
                <a:cs typeface="Courier New"/>
                <a:sym typeface="Courier New"/>
              </a:rPr>
              <a:t>(</a:t>
            </a:r>
            <a:r>
              <a:rPr lang="es-419" sz="1100">
                <a:solidFill>
                  <a:srgbClr val="D7DBE0"/>
                </a:solidFill>
                <a:latin typeface="Courier New"/>
                <a:ea typeface="Courier New"/>
                <a:cs typeface="Courier New"/>
                <a:sym typeface="Courier New"/>
              </a:rPr>
              <a:t>data</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a:t>
            </a:r>
            <a:r>
              <a:rPr lang="es-419" sz="1100">
                <a:solidFill>
                  <a:srgbClr val="C792EA"/>
                </a:solidFill>
                <a:latin typeface="Courier New"/>
                <a:ea typeface="Courier New"/>
                <a:cs typeface="Courier New"/>
                <a:sym typeface="Courier New"/>
              </a:rPr>
              <a:t>=&gt;</a:t>
            </a:r>
            <a:r>
              <a:rPr lang="es-419" sz="1100">
                <a:solidFill>
                  <a:srgbClr val="D6DEEB"/>
                </a:solidFill>
                <a:latin typeface="Courier New"/>
                <a:ea typeface="Courier New"/>
                <a:cs typeface="Courier New"/>
                <a:sym typeface="Courier New"/>
              </a:rPr>
              <a:t> {</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 console</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log</a:t>
            </a:r>
            <a:r>
              <a:rPr lang="es-419" sz="1100">
                <a:solidFill>
                  <a:srgbClr val="D6DEEB"/>
                </a:solidFill>
                <a:latin typeface="Courier New"/>
                <a:ea typeface="Courier New"/>
                <a:cs typeface="Courier New"/>
                <a:sym typeface="Courier New"/>
              </a:rPr>
              <a:t>(</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Second Subs x: </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data</a:t>
            </a:r>
            <a:r>
              <a:rPr i="1" lang="es-419" sz="1100">
                <a:solidFill>
                  <a:srgbClr val="C792EA"/>
                </a:solidFill>
                <a:latin typeface="Courier New"/>
                <a:ea typeface="Courier New"/>
                <a:cs typeface="Courier New"/>
                <a:sym typeface="Courier New"/>
              </a:rPr>
              <a:t>.</a:t>
            </a:r>
            <a:r>
              <a:rPr lang="es-419" sz="1100">
                <a:solidFill>
                  <a:srgbClr val="BAEBE2"/>
                </a:solidFill>
                <a:latin typeface="Courier New"/>
                <a:ea typeface="Courier New"/>
                <a:cs typeface="Courier New"/>
                <a:sym typeface="Courier New"/>
              </a:rPr>
              <a:t>clientX</a:t>
            </a:r>
            <a:r>
              <a:rPr lang="es-419" sz="1100">
                <a:solidFill>
                  <a:srgbClr val="D6DEEB"/>
                </a:solidFill>
                <a:latin typeface="Courier New"/>
                <a:ea typeface="Courier New"/>
                <a:cs typeface="Courier New"/>
                <a:sym typeface="Courier New"/>
              </a:rPr>
              <a:t>, </a:t>
            </a:r>
            <a:r>
              <a:rPr lang="es-419" sz="1100">
                <a:solidFill>
                  <a:srgbClr val="D9F5DD"/>
                </a:solidFill>
                <a:latin typeface="Courier New"/>
                <a:ea typeface="Courier New"/>
                <a:cs typeface="Courier New"/>
                <a:sym typeface="Courier New"/>
              </a:rPr>
              <a:t>'</a:t>
            </a:r>
            <a:r>
              <a:rPr lang="es-419" sz="1100">
                <a:solidFill>
                  <a:srgbClr val="ECC48D"/>
                </a:solidFill>
                <a:latin typeface="Courier New"/>
                <a:ea typeface="Courier New"/>
                <a:cs typeface="Courier New"/>
                <a:sym typeface="Courier New"/>
              </a:rPr>
              <a:t>y: </a:t>
            </a:r>
            <a:r>
              <a:rPr lang="es-419" sz="1100">
                <a:solidFill>
                  <a:srgbClr val="D9F5DD"/>
                </a:solidFill>
                <a:latin typeface="Courier New"/>
                <a:ea typeface="Courier New"/>
                <a:cs typeface="Courier New"/>
                <a:sym typeface="Courier New"/>
              </a:rPr>
              <a:t>'</a:t>
            </a:r>
            <a:r>
              <a:rPr lang="es-419" sz="1100">
                <a:solidFill>
                  <a:srgbClr val="D6DEEB"/>
                </a:solidFill>
                <a:latin typeface="Courier New"/>
                <a:ea typeface="Courier New"/>
                <a:cs typeface="Courier New"/>
                <a:sym typeface="Courier New"/>
              </a:rPr>
              <a:t>, data</a:t>
            </a:r>
            <a:r>
              <a:rPr i="1" lang="es-419" sz="1100">
                <a:solidFill>
                  <a:srgbClr val="C792EA"/>
                </a:solidFill>
                <a:latin typeface="Courier New"/>
                <a:ea typeface="Courier New"/>
                <a:cs typeface="Courier New"/>
                <a:sym typeface="Courier New"/>
              </a:rPr>
              <a:t>.</a:t>
            </a:r>
            <a:r>
              <a:rPr lang="es-419" sz="1100">
                <a:solidFill>
                  <a:srgbClr val="BAEBE2"/>
                </a:solidFill>
                <a:latin typeface="Courier New"/>
                <a:ea typeface="Courier New"/>
                <a:cs typeface="Courier New"/>
                <a:sym typeface="Courier New"/>
              </a:rPr>
              <a:t>clientY</a:t>
            </a: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a:t>
            </a:r>
            <a:endParaRPr sz="11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100">
                <a:solidFill>
                  <a:srgbClr val="D6DEEB"/>
                </a:solidFill>
                <a:latin typeface="Courier New"/>
                <a:ea typeface="Courier New"/>
                <a:cs typeface="Courier New"/>
                <a:sym typeface="Courier New"/>
              </a:rPr>
              <a:t>click$</a:t>
            </a:r>
            <a:r>
              <a:rPr i="1" lang="es-419" sz="1100">
                <a:solidFill>
                  <a:srgbClr val="C792EA"/>
                </a:solidFill>
                <a:latin typeface="Courier New"/>
                <a:ea typeface="Courier New"/>
                <a:cs typeface="Courier New"/>
                <a:sym typeface="Courier New"/>
              </a:rPr>
              <a:t>.</a:t>
            </a:r>
            <a:r>
              <a:rPr i="1" lang="es-419" sz="1100">
                <a:solidFill>
                  <a:srgbClr val="82AAFF"/>
                </a:solidFill>
                <a:latin typeface="Courier New"/>
                <a:ea typeface="Courier New"/>
                <a:cs typeface="Courier New"/>
                <a:sym typeface="Courier New"/>
              </a:rPr>
              <a:t>subscribe</a:t>
            </a:r>
            <a:r>
              <a:rPr lang="es-419" sz="1100">
                <a:solidFill>
                  <a:srgbClr val="D6DEEB"/>
                </a:solidFill>
                <a:latin typeface="Courier New"/>
                <a:ea typeface="Courier New"/>
                <a:cs typeface="Courier New"/>
                <a:sym typeface="Courier New"/>
              </a:rPr>
              <a:t>(subject);</a:t>
            </a:r>
            <a:endParaRPr sz="1100">
              <a:solidFill>
                <a:srgbClr val="C792EA"/>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Subscriptions</a:t>
            </a:r>
            <a:endParaRPr b="1" sz="40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grpSp>
        <p:nvGrpSpPr>
          <p:cNvPr id="618" name="Google Shape;618;p82"/>
          <p:cNvGrpSpPr/>
          <p:nvPr/>
        </p:nvGrpSpPr>
        <p:grpSpPr>
          <a:xfrm>
            <a:off x="475198" y="467571"/>
            <a:ext cx="514422" cy="514422"/>
            <a:chOff x="473351" y="619523"/>
            <a:chExt cx="738900" cy="738900"/>
          </a:xfrm>
        </p:grpSpPr>
        <p:sp>
          <p:nvSpPr>
            <p:cNvPr id="619" name="Google Shape;619;p8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8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21" name="Google Shape;621;p82"/>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622" name="Google Shape;622;p82"/>
          <p:cNvSpPr txBox="1"/>
          <p:nvPr/>
        </p:nvSpPr>
        <p:spPr>
          <a:xfrm>
            <a:off x="475200" y="900000"/>
            <a:ext cx="3622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Subscriptions</a:t>
            </a:r>
            <a:endParaRPr b="1" sz="4000">
              <a:solidFill>
                <a:schemeClr val="dk1"/>
              </a:solidFill>
              <a:latin typeface="DM Sans"/>
              <a:ea typeface="DM Sans"/>
              <a:cs typeface="DM Sans"/>
              <a:sym typeface="DM Sans"/>
            </a:endParaRPr>
          </a:p>
        </p:txBody>
      </p:sp>
      <p:sp>
        <p:nvSpPr>
          <p:cNvPr id="623" name="Google Shape;623;p82"/>
          <p:cNvSpPr txBox="1"/>
          <p:nvPr/>
        </p:nvSpPr>
        <p:spPr>
          <a:xfrm>
            <a:off x="475200" y="1638900"/>
            <a:ext cx="20487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Veamos un ejemplo: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24" name="Google Shape;624;p82"/>
          <p:cNvSpPr txBox="1"/>
          <p:nvPr/>
        </p:nvSpPr>
        <p:spPr>
          <a:xfrm>
            <a:off x="533900" y="2340000"/>
            <a:ext cx="6697200" cy="1933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s-419">
                <a:solidFill>
                  <a:srgbClr val="C792EA"/>
                </a:solidFill>
                <a:latin typeface="Courier New"/>
                <a:ea typeface="Courier New"/>
                <a:cs typeface="Courier New"/>
                <a:sym typeface="Courier New"/>
              </a:rPr>
              <a:t>import</a:t>
            </a:r>
            <a:r>
              <a:rPr lang="es-419">
                <a:solidFill>
                  <a:srgbClr val="D6DEEB"/>
                </a:solidFill>
                <a:latin typeface="Courier New"/>
                <a:ea typeface="Courier New"/>
                <a:cs typeface="Courier New"/>
                <a:sym typeface="Courier New"/>
              </a:rPr>
              <a:t> { interval } </a:t>
            </a:r>
            <a:r>
              <a:rPr i="1" lang="es-419">
                <a:solidFill>
                  <a:srgbClr val="C792EA"/>
                </a:solidFill>
                <a:latin typeface="Courier New"/>
                <a:ea typeface="Courier New"/>
                <a:cs typeface="Courier New"/>
                <a:sym typeface="Courier New"/>
              </a:rPr>
              <a:t>from</a:t>
            </a:r>
            <a:r>
              <a:rPr lang="es-419">
                <a:solidFill>
                  <a:srgbClr val="D6DEEB"/>
                </a:solidFill>
                <a:latin typeface="Courier New"/>
                <a:ea typeface="Courier New"/>
                <a:cs typeface="Courier New"/>
                <a:sym typeface="Courier New"/>
              </a:rPr>
              <a:t> </a:t>
            </a:r>
            <a:r>
              <a:rPr lang="es-419">
                <a:solidFill>
                  <a:srgbClr val="D9F5DD"/>
                </a:solidFill>
                <a:latin typeface="Courier New"/>
                <a:ea typeface="Courier New"/>
                <a:cs typeface="Courier New"/>
                <a:sym typeface="Courier New"/>
              </a:rPr>
              <a:t>'</a:t>
            </a:r>
            <a:r>
              <a:rPr lang="es-419">
                <a:solidFill>
                  <a:srgbClr val="ECC48D"/>
                </a:solidFill>
                <a:latin typeface="Courier New"/>
                <a:ea typeface="Courier New"/>
                <a:cs typeface="Courier New"/>
                <a:sym typeface="Courier New"/>
              </a:rPr>
              <a:t>rxjs</a:t>
            </a:r>
            <a:r>
              <a:rPr lang="es-419">
                <a:solidFill>
                  <a:srgbClr val="D9F5DD"/>
                </a:solidFill>
                <a:latin typeface="Courier New"/>
                <a:ea typeface="Courier New"/>
                <a:cs typeface="Courier New"/>
                <a:sym typeface="Courier New"/>
              </a:rPr>
              <a:t>'</a:t>
            </a:r>
            <a:r>
              <a:rPr lang="es-419">
                <a:solidFill>
                  <a:srgbClr val="D6DEEB"/>
                </a:solidFill>
                <a:latin typeface="Courier New"/>
                <a:ea typeface="Courier New"/>
                <a:cs typeface="Courier New"/>
                <a:sym typeface="Courier New"/>
              </a:rPr>
              <a:t>;</a:t>
            </a:r>
            <a:endParaRPr>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a:solidFill>
                  <a:srgbClr val="C792EA"/>
                </a:solidFill>
                <a:latin typeface="Courier New"/>
                <a:ea typeface="Courier New"/>
                <a:cs typeface="Courier New"/>
                <a:sym typeface="Courier New"/>
              </a:rPr>
              <a:t>const</a:t>
            </a:r>
            <a:r>
              <a:rPr i="1" lang="es-419">
                <a:solidFill>
                  <a:srgbClr val="C792EA"/>
                </a:solidFill>
                <a:latin typeface="Courier New"/>
                <a:ea typeface="Courier New"/>
                <a:cs typeface="Courier New"/>
                <a:sym typeface="Courier New"/>
              </a:rPr>
              <a:t> </a:t>
            </a:r>
            <a:r>
              <a:rPr i="1" lang="es-419">
                <a:solidFill>
                  <a:srgbClr val="82AAFF"/>
                </a:solidFill>
                <a:latin typeface="Courier New"/>
                <a:ea typeface="Courier New"/>
                <a:cs typeface="Courier New"/>
                <a:sym typeface="Courier New"/>
              </a:rPr>
              <a:t>observable</a:t>
            </a:r>
            <a:r>
              <a:rPr i="1" lang="es-419">
                <a:solidFill>
                  <a:srgbClr val="C792EA"/>
                </a:solidFill>
                <a:latin typeface="Courier New"/>
                <a:ea typeface="Courier New"/>
                <a:cs typeface="Courier New"/>
                <a:sym typeface="Courier New"/>
              </a:rPr>
              <a:t> </a:t>
            </a:r>
            <a:r>
              <a:rPr lang="es-419">
                <a:solidFill>
                  <a:srgbClr val="C792EA"/>
                </a:solidFill>
                <a:latin typeface="Courier New"/>
                <a:ea typeface="Courier New"/>
                <a:cs typeface="Courier New"/>
                <a:sym typeface="Courier New"/>
              </a:rPr>
              <a:t>=</a:t>
            </a:r>
            <a:r>
              <a:rPr i="1" lang="es-419">
                <a:solidFill>
                  <a:srgbClr val="C792EA"/>
                </a:solidFill>
                <a:latin typeface="Courier New"/>
                <a:ea typeface="Courier New"/>
                <a:cs typeface="Courier New"/>
                <a:sym typeface="Courier New"/>
              </a:rPr>
              <a:t> </a:t>
            </a:r>
            <a:r>
              <a:rPr i="1" lang="es-419">
                <a:solidFill>
                  <a:srgbClr val="82AAFF"/>
                </a:solidFill>
                <a:latin typeface="Courier New"/>
                <a:ea typeface="Courier New"/>
                <a:cs typeface="Courier New"/>
                <a:sym typeface="Courier New"/>
              </a:rPr>
              <a:t>interval</a:t>
            </a:r>
            <a:r>
              <a:rPr lang="es-419">
                <a:solidFill>
                  <a:srgbClr val="D6DEEB"/>
                </a:solidFill>
                <a:latin typeface="Courier New"/>
                <a:ea typeface="Courier New"/>
                <a:cs typeface="Courier New"/>
                <a:sym typeface="Courier New"/>
              </a:rPr>
              <a:t>(</a:t>
            </a:r>
            <a:r>
              <a:rPr lang="es-419">
                <a:solidFill>
                  <a:srgbClr val="F78C6C"/>
                </a:solidFill>
                <a:latin typeface="Courier New"/>
                <a:ea typeface="Courier New"/>
                <a:cs typeface="Courier New"/>
                <a:sym typeface="Courier New"/>
              </a:rPr>
              <a:t>1000</a:t>
            </a:r>
            <a:r>
              <a:rPr lang="es-419">
                <a:solidFill>
                  <a:srgbClr val="D6DEEB"/>
                </a:solidFill>
                <a:latin typeface="Courier New"/>
                <a:ea typeface="Courier New"/>
                <a:cs typeface="Courier New"/>
                <a:sym typeface="Courier New"/>
              </a:rPr>
              <a:t>);</a:t>
            </a:r>
            <a:endParaRPr>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a:solidFill>
                  <a:srgbClr val="C792EA"/>
                </a:solidFill>
                <a:latin typeface="Courier New"/>
                <a:ea typeface="Courier New"/>
                <a:cs typeface="Courier New"/>
                <a:sym typeface="Courier New"/>
              </a:rPr>
              <a:t>const</a:t>
            </a:r>
            <a:r>
              <a:rPr i="1" lang="es-419">
                <a:solidFill>
                  <a:srgbClr val="C792EA"/>
                </a:solidFill>
                <a:latin typeface="Courier New"/>
                <a:ea typeface="Courier New"/>
                <a:cs typeface="Courier New"/>
                <a:sym typeface="Courier New"/>
              </a:rPr>
              <a:t> </a:t>
            </a:r>
            <a:r>
              <a:rPr i="1" lang="es-419">
                <a:solidFill>
                  <a:srgbClr val="82AAFF"/>
                </a:solidFill>
                <a:latin typeface="Courier New"/>
                <a:ea typeface="Courier New"/>
                <a:cs typeface="Courier New"/>
                <a:sym typeface="Courier New"/>
              </a:rPr>
              <a:t>subscription</a:t>
            </a:r>
            <a:r>
              <a:rPr i="1" lang="es-419">
                <a:solidFill>
                  <a:srgbClr val="C792EA"/>
                </a:solidFill>
                <a:latin typeface="Courier New"/>
                <a:ea typeface="Courier New"/>
                <a:cs typeface="Courier New"/>
                <a:sym typeface="Courier New"/>
              </a:rPr>
              <a:t> </a:t>
            </a:r>
            <a:r>
              <a:rPr lang="es-419">
                <a:solidFill>
                  <a:srgbClr val="C792EA"/>
                </a:solidFill>
                <a:latin typeface="Courier New"/>
                <a:ea typeface="Courier New"/>
                <a:cs typeface="Courier New"/>
                <a:sym typeface="Courier New"/>
              </a:rPr>
              <a:t>=</a:t>
            </a:r>
            <a:r>
              <a:rPr i="1" lang="es-419">
                <a:solidFill>
                  <a:srgbClr val="C792EA"/>
                </a:solidFill>
                <a:latin typeface="Courier New"/>
                <a:ea typeface="Courier New"/>
                <a:cs typeface="Courier New"/>
                <a:sym typeface="Courier New"/>
              </a:rPr>
              <a:t> </a:t>
            </a:r>
            <a:r>
              <a:rPr i="1" lang="es-419">
                <a:solidFill>
                  <a:srgbClr val="D6DEEB"/>
                </a:solidFill>
                <a:latin typeface="Courier New"/>
                <a:ea typeface="Courier New"/>
                <a:cs typeface="Courier New"/>
                <a:sym typeface="Courier New"/>
              </a:rPr>
              <a:t>observable</a:t>
            </a:r>
            <a:r>
              <a:rPr i="1" lang="es-419">
                <a:solidFill>
                  <a:srgbClr val="C792EA"/>
                </a:solidFill>
                <a:latin typeface="Courier New"/>
                <a:ea typeface="Courier New"/>
                <a:cs typeface="Courier New"/>
                <a:sym typeface="Courier New"/>
              </a:rPr>
              <a:t>.</a:t>
            </a:r>
            <a:r>
              <a:rPr i="1" lang="es-419">
                <a:solidFill>
                  <a:srgbClr val="82AAFF"/>
                </a:solidFill>
                <a:latin typeface="Courier New"/>
                <a:ea typeface="Courier New"/>
                <a:cs typeface="Courier New"/>
                <a:sym typeface="Courier New"/>
              </a:rPr>
              <a:t>subscribe</a:t>
            </a:r>
            <a:r>
              <a:rPr lang="es-419">
                <a:solidFill>
                  <a:srgbClr val="D6DEEB"/>
                </a:solidFill>
                <a:latin typeface="Courier New"/>
                <a:ea typeface="Courier New"/>
                <a:cs typeface="Courier New"/>
                <a:sym typeface="Courier New"/>
              </a:rPr>
              <a:t>(</a:t>
            </a:r>
            <a:r>
              <a:rPr lang="es-419">
                <a:solidFill>
                  <a:srgbClr val="D9F5DD"/>
                </a:solidFill>
                <a:latin typeface="Courier New"/>
                <a:ea typeface="Courier New"/>
                <a:cs typeface="Courier New"/>
                <a:sym typeface="Courier New"/>
              </a:rPr>
              <a:t>(</a:t>
            </a:r>
            <a:r>
              <a:rPr i="1" lang="es-419">
                <a:solidFill>
                  <a:srgbClr val="D7DBE0"/>
                </a:solidFill>
                <a:latin typeface="Courier New"/>
                <a:ea typeface="Courier New"/>
                <a:cs typeface="Courier New"/>
                <a:sym typeface="Courier New"/>
              </a:rPr>
              <a:t>x</a:t>
            </a:r>
            <a:r>
              <a:rPr lang="es-419">
                <a:solidFill>
                  <a:srgbClr val="D9F5DD"/>
                </a:solidFill>
                <a:latin typeface="Courier New"/>
                <a:ea typeface="Courier New"/>
                <a:cs typeface="Courier New"/>
                <a:sym typeface="Courier New"/>
              </a:rPr>
              <a:t>)</a:t>
            </a:r>
            <a:r>
              <a:rPr i="1" lang="es-419">
                <a:solidFill>
                  <a:srgbClr val="C792EA"/>
                </a:solidFill>
                <a:latin typeface="Courier New"/>
                <a:ea typeface="Courier New"/>
                <a:cs typeface="Courier New"/>
                <a:sym typeface="Courier New"/>
              </a:rPr>
              <a:t> </a:t>
            </a:r>
            <a:r>
              <a:rPr lang="es-419">
                <a:solidFill>
                  <a:srgbClr val="C792EA"/>
                </a:solidFill>
                <a:latin typeface="Courier New"/>
                <a:ea typeface="Courier New"/>
                <a:cs typeface="Courier New"/>
                <a:sym typeface="Courier New"/>
              </a:rPr>
              <a:t>=&gt;</a:t>
            </a:r>
            <a:r>
              <a:rPr i="1" lang="es-419">
                <a:solidFill>
                  <a:srgbClr val="C792EA"/>
                </a:solidFill>
                <a:latin typeface="Courier New"/>
                <a:ea typeface="Courier New"/>
                <a:cs typeface="Courier New"/>
                <a:sym typeface="Courier New"/>
              </a:rPr>
              <a:t> </a:t>
            </a:r>
            <a:r>
              <a:rPr i="1" lang="es-419">
                <a:solidFill>
                  <a:srgbClr val="D6DEEB"/>
                </a:solidFill>
                <a:latin typeface="Courier New"/>
                <a:ea typeface="Courier New"/>
                <a:cs typeface="Courier New"/>
                <a:sym typeface="Courier New"/>
              </a:rPr>
              <a:t>console</a:t>
            </a:r>
            <a:r>
              <a:rPr i="1" lang="es-419">
                <a:solidFill>
                  <a:srgbClr val="C792EA"/>
                </a:solidFill>
                <a:latin typeface="Courier New"/>
                <a:ea typeface="Courier New"/>
                <a:cs typeface="Courier New"/>
                <a:sym typeface="Courier New"/>
              </a:rPr>
              <a:t>.</a:t>
            </a:r>
            <a:r>
              <a:rPr i="1" lang="es-419">
                <a:solidFill>
                  <a:srgbClr val="82AAFF"/>
                </a:solidFill>
                <a:latin typeface="Courier New"/>
                <a:ea typeface="Courier New"/>
                <a:cs typeface="Courier New"/>
                <a:sym typeface="Courier New"/>
              </a:rPr>
              <a:t>log</a:t>
            </a:r>
            <a:r>
              <a:rPr lang="es-419">
                <a:solidFill>
                  <a:srgbClr val="D6DEEB"/>
                </a:solidFill>
                <a:latin typeface="Courier New"/>
                <a:ea typeface="Courier New"/>
                <a:cs typeface="Courier New"/>
                <a:sym typeface="Courier New"/>
              </a:rPr>
              <a:t>(</a:t>
            </a:r>
            <a:r>
              <a:rPr i="1" lang="es-419">
                <a:solidFill>
                  <a:srgbClr val="D6DEEB"/>
                </a:solidFill>
                <a:latin typeface="Courier New"/>
                <a:ea typeface="Courier New"/>
                <a:cs typeface="Courier New"/>
                <a:sym typeface="Courier New"/>
              </a:rPr>
              <a:t>x</a:t>
            </a:r>
            <a:r>
              <a:rPr lang="es-419">
                <a:solidFill>
                  <a:srgbClr val="D6DEEB"/>
                </a:solidFill>
                <a:latin typeface="Courier New"/>
                <a:ea typeface="Courier New"/>
                <a:cs typeface="Courier New"/>
                <a:sym typeface="Courier New"/>
              </a:rPr>
              <a:t>));</a:t>
            </a:r>
            <a:endParaRPr>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a:solidFill>
                  <a:srgbClr val="D6DEEB"/>
                </a:solidFill>
                <a:latin typeface="Courier New"/>
                <a:ea typeface="Courier New"/>
                <a:cs typeface="Courier New"/>
                <a:sym typeface="Courier New"/>
              </a:rPr>
              <a:t>subscription</a:t>
            </a:r>
            <a:r>
              <a:rPr i="1" lang="es-419">
                <a:solidFill>
                  <a:srgbClr val="C792EA"/>
                </a:solidFill>
                <a:latin typeface="Courier New"/>
                <a:ea typeface="Courier New"/>
                <a:cs typeface="Courier New"/>
                <a:sym typeface="Courier New"/>
              </a:rPr>
              <a:t>.</a:t>
            </a:r>
            <a:r>
              <a:rPr i="1" lang="es-419">
                <a:solidFill>
                  <a:srgbClr val="82AAFF"/>
                </a:solidFill>
                <a:latin typeface="Courier New"/>
                <a:ea typeface="Courier New"/>
                <a:cs typeface="Courier New"/>
                <a:sym typeface="Courier New"/>
              </a:rPr>
              <a:t>unsubscribe</a:t>
            </a:r>
            <a:r>
              <a:rPr lang="es-419">
                <a:solidFill>
                  <a:srgbClr val="D6DEEB"/>
                </a:solidFill>
                <a:latin typeface="Courier New"/>
                <a:ea typeface="Courier New"/>
                <a:cs typeface="Courier New"/>
                <a:sym typeface="Courier New"/>
              </a:rPr>
              <a:t>();</a:t>
            </a:r>
            <a:endParaRPr i="1">
              <a:solidFill>
                <a:srgbClr val="C792EA"/>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3"/>
          <p:cNvSpPr txBox="1"/>
          <p:nvPr/>
        </p:nvSpPr>
        <p:spPr>
          <a:xfrm>
            <a:off x="1461300" y="1925250"/>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Pipe </a:t>
            </a:r>
            <a:r>
              <a:rPr b="1" lang="es-419" sz="4000">
                <a:solidFill>
                  <a:schemeClr val="accent6"/>
                </a:solidFill>
                <a:latin typeface="DM Sans"/>
                <a:ea typeface="DM Sans"/>
                <a:cs typeface="DM Sans"/>
                <a:sym typeface="DM Sans"/>
              </a:rPr>
              <a:t>Operator</a:t>
            </a:r>
            <a:endParaRPr b="1" sz="4000">
              <a:solidFill>
                <a:schemeClr val="accent6"/>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grpSp>
        <p:nvGrpSpPr>
          <p:cNvPr id="634" name="Google Shape;634;p84"/>
          <p:cNvGrpSpPr/>
          <p:nvPr/>
        </p:nvGrpSpPr>
        <p:grpSpPr>
          <a:xfrm>
            <a:off x="475198" y="467571"/>
            <a:ext cx="514422" cy="514422"/>
            <a:chOff x="473351" y="619523"/>
            <a:chExt cx="738900" cy="738900"/>
          </a:xfrm>
        </p:grpSpPr>
        <p:sp>
          <p:nvSpPr>
            <p:cNvPr id="635" name="Google Shape;635;p8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8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37" name="Google Shape;637;p84"/>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638" name="Google Shape;638;p84"/>
          <p:cNvSpPr txBox="1"/>
          <p:nvPr/>
        </p:nvSpPr>
        <p:spPr>
          <a:xfrm>
            <a:off x="540000" y="1080000"/>
            <a:ext cx="49632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50">
                <a:latin typeface="DM Sans"/>
                <a:ea typeface="DM Sans"/>
                <a:cs typeface="DM Sans"/>
                <a:sym typeface="DM Sans"/>
              </a:rPr>
              <a:t>Filtramos los elementos y los devolvemos en minúsculas 🤔</a:t>
            </a:r>
            <a:endParaRPr sz="1350">
              <a:latin typeface="DM Sans"/>
              <a:ea typeface="DM Sans"/>
              <a:cs typeface="DM Sans"/>
              <a:sym typeface="DM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9" name="Google Shape;639;p84"/>
          <p:cNvSpPr txBox="1"/>
          <p:nvPr/>
        </p:nvSpPr>
        <p:spPr>
          <a:xfrm>
            <a:off x="540000" y="1650750"/>
            <a:ext cx="7420200" cy="293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i="1" lang="es-419" sz="1200">
                <a:solidFill>
                  <a:srgbClr val="C792EA"/>
                </a:solidFill>
                <a:latin typeface="Courier New"/>
                <a:ea typeface="Courier New"/>
                <a:cs typeface="Courier New"/>
                <a:sym typeface="Courier New"/>
              </a:rPr>
              <a:t>import</a:t>
            </a:r>
            <a:r>
              <a:rPr lang="es-419" sz="1200">
                <a:solidFill>
                  <a:srgbClr val="D6DEEB"/>
                </a:solidFill>
                <a:latin typeface="Courier New"/>
                <a:ea typeface="Courier New"/>
                <a:cs typeface="Courier New"/>
                <a:sym typeface="Courier New"/>
              </a:rPr>
              <a:t> { from } </a:t>
            </a:r>
            <a:r>
              <a:rPr i="1" lang="es-419" sz="1200">
                <a:solidFill>
                  <a:srgbClr val="C792EA"/>
                </a:solidFill>
                <a:latin typeface="Courier New"/>
                <a:ea typeface="Courier New"/>
                <a:cs typeface="Courier New"/>
                <a:sym typeface="Courier New"/>
              </a:rPr>
              <a:t>from</a:t>
            </a:r>
            <a:r>
              <a:rPr lang="es-419" sz="1200">
                <a:solidFill>
                  <a:srgbClr val="D6DEEB"/>
                </a:solidFill>
                <a:latin typeface="Courier New"/>
                <a:ea typeface="Courier New"/>
                <a:cs typeface="Courier New"/>
                <a:sym typeface="Courier New"/>
              </a:rPr>
              <a:t> </a:t>
            </a:r>
            <a:r>
              <a:rPr lang="es-419" sz="1200">
                <a:solidFill>
                  <a:srgbClr val="D9F5DD"/>
                </a:solidFill>
                <a:latin typeface="Courier New"/>
                <a:ea typeface="Courier New"/>
                <a:cs typeface="Courier New"/>
                <a:sym typeface="Courier New"/>
              </a:rPr>
              <a:t>'</a:t>
            </a:r>
            <a:r>
              <a:rPr lang="es-419" sz="1200">
                <a:solidFill>
                  <a:srgbClr val="ECC48D"/>
                </a:solidFill>
                <a:latin typeface="Courier New"/>
                <a:ea typeface="Courier New"/>
                <a:cs typeface="Courier New"/>
                <a:sym typeface="Courier New"/>
              </a:rPr>
              <a:t>rxjs</a:t>
            </a:r>
            <a:r>
              <a:rPr lang="es-419" sz="1200">
                <a:solidFill>
                  <a:srgbClr val="D9F5DD"/>
                </a:solidFill>
                <a:latin typeface="Courier New"/>
                <a:ea typeface="Courier New"/>
                <a:cs typeface="Courier New"/>
                <a:sym typeface="Courier New"/>
              </a:rPr>
              <a:t>'</a:t>
            </a:r>
            <a:r>
              <a:rPr lang="es-419" sz="1200">
                <a:solidFill>
                  <a:srgbClr val="D6DEEB"/>
                </a:solidFill>
                <a:latin typeface="Courier New"/>
                <a:ea typeface="Courier New"/>
                <a:cs typeface="Courier New"/>
                <a:sym typeface="Courier New"/>
              </a:rPr>
              <a:t>;</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200">
                <a:solidFill>
                  <a:srgbClr val="C792EA"/>
                </a:solidFill>
                <a:latin typeface="Courier New"/>
                <a:ea typeface="Courier New"/>
                <a:cs typeface="Courier New"/>
                <a:sym typeface="Courier New"/>
              </a:rPr>
              <a:t>import</a:t>
            </a:r>
            <a:r>
              <a:rPr lang="es-419" sz="1200">
                <a:solidFill>
                  <a:srgbClr val="D6DEEB"/>
                </a:solidFill>
                <a:latin typeface="Courier New"/>
                <a:ea typeface="Courier New"/>
                <a:cs typeface="Courier New"/>
                <a:sym typeface="Courier New"/>
              </a:rPr>
              <a:t> { filter, map } </a:t>
            </a:r>
            <a:r>
              <a:rPr i="1" lang="es-419" sz="1200">
                <a:solidFill>
                  <a:srgbClr val="C792EA"/>
                </a:solidFill>
                <a:latin typeface="Courier New"/>
                <a:ea typeface="Courier New"/>
                <a:cs typeface="Courier New"/>
                <a:sym typeface="Courier New"/>
              </a:rPr>
              <a:t>from</a:t>
            </a:r>
            <a:r>
              <a:rPr lang="es-419" sz="1200">
                <a:solidFill>
                  <a:srgbClr val="D6DEEB"/>
                </a:solidFill>
                <a:latin typeface="Courier New"/>
                <a:ea typeface="Courier New"/>
                <a:cs typeface="Courier New"/>
                <a:sym typeface="Courier New"/>
              </a:rPr>
              <a:t> </a:t>
            </a:r>
            <a:r>
              <a:rPr lang="es-419" sz="1200">
                <a:solidFill>
                  <a:srgbClr val="D9F5DD"/>
                </a:solidFill>
                <a:latin typeface="Courier New"/>
                <a:ea typeface="Courier New"/>
                <a:cs typeface="Courier New"/>
                <a:sym typeface="Courier New"/>
              </a:rPr>
              <a:t>'</a:t>
            </a:r>
            <a:r>
              <a:rPr lang="es-419" sz="1200">
                <a:solidFill>
                  <a:srgbClr val="ECC48D"/>
                </a:solidFill>
                <a:latin typeface="Courier New"/>
                <a:ea typeface="Courier New"/>
                <a:cs typeface="Courier New"/>
                <a:sym typeface="Courier New"/>
              </a:rPr>
              <a:t>rxjs/operators</a:t>
            </a:r>
            <a:r>
              <a:rPr lang="es-419" sz="1200">
                <a:solidFill>
                  <a:srgbClr val="D9F5DD"/>
                </a:solidFill>
                <a:latin typeface="Courier New"/>
                <a:ea typeface="Courier New"/>
                <a:cs typeface="Courier New"/>
                <a:sym typeface="Courier New"/>
              </a:rPr>
              <a:t>'</a:t>
            </a:r>
            <a:r>
              <a:rPr lang="es-419" sz="1200">
                <a:solidFill>
                  <a:srgbClr val="D6DEEB"/>
                </a:solidFill>
                <a:latin typeface="Courier New"/>
                <a:ea typeface="Courier New"/>
                <a:cs typeface="Courier New"/>
                <a:sym typeface="Courier New"/>
              </a:rPr>
              <a:t>;</a:t>
            </a:r>
            <a:endParaRPr i="1" sz="1200">
              <a:solidFill>
                <a:srgbClr val="637777"/>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C792EA"/>
                </a:solidFill>
                <a:latin typeface="Courier New"/>
                <a:ea typeface="Courier New"/>
                <a:cs typeface="Courier New"/>
                <a:sym typeface="Courier New"/>
              </a:rPr>
              <a:t>const</a:t>
            </a:r>
            <a:r>
              <a:rPr i="1" lang="es-419" sz="1200">
                <a:solidFill>
                  <a:srgbClr val="C792EA"/>
                </a:solidFill>
                <a:latin typeface="Courier New"/>
                <a:ea typeface="Courier New"/>
                <a:cs typeface="Courier New"/>
                <a:sym typeface="Courier New"/>
              </a:rPr>
              <a:t> </a:t>
            </a:r>
            <a:r>
              <a:rPr i="1" lang="es-419" sz="1200">
                <a:solidFill>
                  <a:srgbClr val="82AAFF"/>
                </a:solidFill>
                <a:latin typeface="Courier New"/>
                <a:ea typeface="Courier New"/>
                <a:cs typeface="Courier New"/>
                <a:sym typeface="Courier New"/>
              </a:rPr>
              <a:t>myObs</a:t>
            </a:r>
            <a:r>
              <a:rPr i="1" lang="es-419" sz="1200">
                <a:solidFill>
                  <a:srgbClr val="C792EA"/>
                </a:solidFill>
                <a:latin typeface="Courier New"/>
                <a:ea typeface="Courier New"/>
                <a:cs typeface="Courier New"/>
                <a:sym typeface="Courier New"/>
              </a:rPr>
              <a:t> </a:t>
            </a:r>
            <a:r>
              <a:rPr lang="es-419" sz="1200">
                <a:solidFill>
                  <a:srgbClr val="C792EA"/>
                </a:solidFill>
                <a:latin typeface="Courier New"/>
                <a:ea typeface="Courier New"/>
                <a:cs typeface="Courier New"/>
                <a:sym typeface="Courier New"/>
              </a:rPr>
              <a:t>=</a:t>
            </a:r>
            <a:r>
              <a:rPr i="1" lang="es-419" sz="1200">
                <a:solidFill>
                  <a:srgbClr val="C792EA"/>
                </a:solidFill>
                <a:latin typeface="Courier New"/>
                <a:ea typeface="Courier New"/>
                <a:cs typeface="Courier New"/>
                <a:sym typeface="Courier New"/>
              </a:rPr>
              <a:t> </a:t>
            </a:r>
            <a:r>
              <a:rPr i="1" lang="es-419" sz="1200">
                <a:solidFill>
                  <a:srgbClr val="82AAFF"/>
                </a:solidFill>
                <a:latin typeface="Courier New"/>
                <a:ea typeface="Courier New"/>
                <a:cs typeface="Courier New"/>
                <a:sym typeface="Courier New"/>
              </a:rPr>
              <a:t>from</a:t>
            </a:r>
            <a:r>
              <a:rPr lang="es-419" sz="1200">
                <a:solidFill>
                  <a:srgbClr val="D6DEEB"/>
                </a:solidFill>
                <a:latin typeface="Courier New"/>
                <a:ea typeface="Courier New"/>
                <a:cs typeface="Courier New"/>
                <a:sym typeface="Courier New"/>
              </a:rPr>
              <a:t>(</a:t>
            </a:r>
            <a:r>
              <a:rPr lang="es-419" sz="1200">
                <a:solidFill>
                  <a:srgbClr val="D9F5DD"/>
                </a:solidFill>
                <a:latin typeface="Courier New"/>
                <a:ea typeface="Courier New"/>
                <a:cs typeface="Courier New"/>
                <a:sym typeface="Courier New"/>
              </a:rPr>
              <a:t>'</a:t>
            </a:r>
            <a:r>
              <a:rPr lang="es-419" sz="1200">
                <a:solidFill>
                  <a:srgbClr val="ECC48D"/>
                </a:solidFill>
                <a:latin typeface="Courier New"/>
                <a:ea typeface="Courier New"/>
                <a:cs typeface="Courier New"/>
                <a:sym typeface="Courier New"/>
              </a:rPr>
              <a:t>Hello world</a:t>
            </a:r>
            <a:r>
              <a:rPr lang="es-419" sz="1200">
                <a:solidFill>
                  <a:srgbClr val="D9F5DD"/>
                </a:solidFill>
                <a:latin typeface="Courier New"/>
                <a:ea typeface="Courier New"/>
                <a:cs typeface="Courier New"/>
                <a:sym typeface="Courier New"/>
              </a:rPr>
              <a:t>'</a:t>
            </a:r>
            <a:r>
              <a:rPr lang="es-419" sz="1200">
                <a:solidFill>
                  <a:srgbClr val="D6DEEB"/>
                </a:solidFill>
                <a:latin typeface="Courier New"/>
                <a:ea typeface="Courier New"/>
                <a:cs typeface="Courier New"/>
                <a:sym typeface="Courier New"/>
              </a:rPr>
              <a:t>);</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C792EA"/>
                </a:solidFill>
                <a:latin typeface="Courier New"/>
                <a:ea typeface="Courier New"/>
                <a:cs typeface="Courier New"/>
                <a:sym typeface="Courier New"/>
              </a:rPr>
              <a:t>const</a:t>
            </a:r>
            <a:r>
              <a:rPr i="1" lang="es-419" sz="1200">
                <a:solidFill>
                  <a:srgbClr val="C792EA"/>
                </a:solidFill>
                <a:latin typeface="Courier New"/>
                <a:ea typeface="Courier New"/>
                <a:cs typeface="Courier New"/>
                <a:sym typeface="Courier New"/>
              </a:rPr>
              <a:t> </a:t>
            </a:r>
            <a:r>
              <a:rPr i="1" lang="es-419" sz="1200">
                <a:solidFill>
                  <a:srgbClr val="82AAFF"/>
                </a:solidFill>
                <a:latin typeface="Courier New"/>
                <a:ea typeface="Courier New"/>
                <a:cs typeface="Courier New"/>
                <a:sym typeface="Courier New"/>
              </a:rPr>
              <a:t>filteredObs</a:t>
            </a:r>
            <a:r>
              <a:rPr i="1" lang="es-419" sz="1200">
                <a:solidFill>
                  <a:srgbClr val="C792EA"/>
                </a:solidFill>
                <a:latin typeface="Courier New"/>
                <a:ea typeface="Courier New"/>
                <a:cs typeface="Courier New"/>
                <a:sym typeface="Courier New"/>
              </a:rPr>
              <a:t> </a:t>
            </a:r>
            <a:r>
              <a:rPr lang="es-419" sz="1200">
                <a:solidFill>
                  <a:srgbClr val="C792EA"/>
                </a:solidFill>
                <a:latin typeface="Courier New"/>
                <a:ea typeface="Courier New"/>
                <a:cs typeface="Courier New"/>
                <a:sym typeface="Courier New"/>
              </a:rPr>
              <a:t>=</a:t>
            </a:r>
            <a:r>
              <a:rPr i="1" lang="es-419" sz="1200">
                <a:solidFill>
                  <a:srgbClr val="C792EA"/>
                </a:solidFill>
                <a:latin typeface="Courier New"/>
                <a:ea typeface="Courier New"/>
                <a:cs typeface="Courier New"/>
                <a:sym typeface="Courier New"/>
              </a:rPr>
              <a:t> </a:t>
            </a:r>
            <a:r>
              <a:rPr i="1" lang="es-419" sz="1200">
                <a:solidFill>
                  <a:srgbClr val="D6DEEB"/>
                </a:solidFill>
                <a:latin typeface="Courier New"/>
                <a:ea typeface="Courier New"/>
                <a:cs typeface="Courier New"/>
                <a:sym typeface="Courier New"/>
              </a:rPr>
              <a:t>myObs</a:t>
            </a:r>
            <a:r>
              <a:rPr i="1" lang="es-419" sz="1200">
                <a:solidFill>
                  <a:srgbClr val="C792EA"/>
                </a:solidFill>
                <a:latin typeface="Courier New"/>
                <a:ea typeface="Courier New"/>
                <a:cs typeface="Courier New"/>
                <a:sym typeface="Courier New"/>
              </a:rPr>
              <a:t>.</a:t>
            </a:r>
            <a:r>
              <a:rPr i="1" lang="es-419" sz="1200">
                <a:solidFill>
                  <a:srgbClr val="82AAFF"/>
                </a:solidFill>
                <a:latin typeface="Courier New"/>
                <a:ea typeface="Courier New"/>
                <a:cs typeface="Courier New"/>
                <a:sym typeface="Courier New"/>
              </a:rPr>
              <a:t>pipe</a:t>
            </a:r>
            <a:r>
              <a:rPr lang="es-419" sz="1200">
                <a:solidFill>
                  <a:srgbClr val="D6DEEB"/>
                </a:solidFill>
                <a:latin typeface="Courier New"/>
                <a:ea typeface="Courier New"/>
                <a:cs typeface="Courier New"/>
                <a:sym typeface="Courier New"/>
              </a:rPr>
              <a:t>(</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200">
                <a:solidFill>
                  <a:srgbClr val="C792EA"/>
                </a:solidFill>
                <a:latin typeface="Courier New"/>
                <a:ea typeface="Courier New"/>
                <a:cs typeface="Courier New"/>
                <a:sym typeface="Courier New"/>
              </a:rPr>
              <a:t> </a:t>
            </a:r>
            <a:r>
              <a:rPr i="1" lang="es-419" sz="1200">
                <a:solidFill>
                  <a:srgbClr val="82AAFF"/>
                </a:solidFill>
                <a:latin typeface="Courier New"/>
                <a:ea typeface="Courier New"/>
                <a:cs typeface="Courier New"/>
                <a:sym typeface="Courier New"/>
              </a:rPr>
              <a:t>filter</a:t>
            </a:r>
            <a:r>
              <a:rPr lang="es-419" sz="1200">
                <a:solidFill>
                  <a:srgbClr val="D6DEEB"/>
                </a:solidFill>
                <a:latin typeface="Courier New"/>
                <a:ea typeface="Courier New"/>
                <a:cs typeface="Courier New"/>
                <a:sym typeface="Courier New"/>
              </a:rPr>
              <a:t>(</a:t>
            </a:r>
            <a:r>
              <a:rPr lang="es-419" sz="1200">
                <a:solidFill>
                  <a:srgbClr val="D9F5DD"/>
                </a:solidFill>
                <a:latin typeface="Courier New"/>
                <a:ea typeface="Courier New"/>
                <a:cs typeface="Courier New"/>
                <a:sym typeface="Courier New"/>
              </a:rPr>
              <a:t>(</a:t>
            </a:r>
            <a:r>
              <a:rPr i="1" lang="es-419" sz="1200">
                <a:solidFill>
                  <a:srgbClr val="D7DBE0"/>
                </a:solidFill>
                <a:latin typeface="Courier New"/>
                <a:ea typeface="Courier New"/>
                <a:cs typeface="Courier New"/>
                <a:sym typeface="Courier New"/>
              </a:rPr>
              <a:t>char</a:t>
            </a:r>
            <a:r>
              <a:rPr lang="es-419" sz="1200">
                <a:solidFill>
                  <a:srgbClr val="D9F5DD"/>
                </a:solidFill>
                <a:latin typeface="Courier New"/>
                <a:ea typeface="Courier New"/>
                <a:cs typeface="Courier New"/>
                <a:sym typeface="Courier New"/>
              </a:rPr>
              <a:t>)</a:t>
            </a:r>
            <a:r>
              <a:rPr i="1" lang="es-419" sz="1200">
                <a:solidFill>
                  <a:srgbClr val="C792EA"/>
                </a:solidFill>
                <a:latin typeface="Courier New"/>
                <a:ea typeface="Courier New"/>
                <a:cs typeface="Courier New"/>
                <a:sym typeface="Courier New"/>
              </a:rPr>
              <a:t> </a:t>
            </a:r>
            <a:r>
              <a:rPr lang="es-419" sz="1200">
                <a:solidFill>
                  <a:srgbClr val="C792EA"/>
                </a:solidFill>
                <a:latin typeface="Courier New"/>
                <a:ea typeface="Courier New"/>
                <a:cs typeface="Courier New"/>
                <a:sym typeface="Courier New"/>
              </a:rPr>
              <a:t>=&gt;</a:t>
            </a:r>
            <a:r>
              <a:rPr i="1" lang="es-419" sz="1200">
                <a:solidFill>
                  <a:srgbClr val="C792EA"/>
                </a:solidFill>
                <a:latin typeface="Courier New"/>
                <a:ea typeface="Courier New"/>
                <a:cs typeface="Courier New"/>
                <a:sym typeface="Courier New"/>
              </a:rPr>
              <a:t> </a:t>
            </a:r>
            <a:r>
              <a:rPr i="1" lang="es-419" sz="1200">
                <a:solidFill>
                  <a:srgbClr val="D6DEEB"/>
                </a:solidFill>
                <a:latin typeface="Courier New"/>
                <a:ea typeface="Courier New"/>
                <a:cs typeface="Courier New"/>
                <a:sym typeface="Courier New"/>
              </a:rPr>
              <a:t>char</a:t>
            </a:r>
            <a:r>
              <a:rPr i="1" lang="es-419" sz="1200">
                <a:solidFill>
                  <a:srgbClr val="C792EA"/>
                </a:solidFill>
                <a:latin typeface="Courier New"/>
                <a:ea typeface="Courier New"/>
                <a:cs typeface="Courier New"/>
                <a:sym typeface="Courier New"/>
              </a:rPr>
              <a:t> </a:t>
            </a:r>
            <a:r>
              <a:rPr lang="es-419" sz="1200">
                <a:solidFill>
                  <a:srgbClr val="C792EA"/>
                </a:solidFill>
                <a:latin typeface="Courier New"/>
                <a:ea typeface="Courier New"/>
                <a:cs typeface="Courier New"/>
                <a:sym typeface="Courier New"/>
              </a:rPr>
              <a:t>!=</a:t>
            </a:r>
            <a:r>
              <a:rPr i="1" lang="es-419" sz="1200">
                <a:solidFill>
                  <a:srgbClr val="C792EA"/>
                </a:solidFill>
                <a:latin typeface="Courier New"/>
                <a:ea typeface="Courier New"/>
                <a:cs typeface="Courier New"/>
                <a:sym typeface="Courier New"/>
              </a:rPr>
              <a:t> </a:t>
            </a:r>
            <a:r>
              <a:rPr lang="es-419" sz="1200">
                <a:solidFill>
                  <a:srgbClr val="D9F5DD"/>
                </a:solidFill>
                <a:latin typeface="Courier New"/>
                <a:ea typeface="Courier New"/>
                <a:cs typeface="Courier New"/>
                <a:sym typeface="Courier New"/>
              </a:rPr>
              <a:t>'</a:t>
            </a:r>
            <a:r>
              <a:rPr lang="es-419" sz="1200">
                <a:solidFill>
                  <a:srgbClr val="ECC48D"/>
                </a:solidFill>
                <a:latin typeface="Courier New"/>
                <a:ea typeface="Courier New"/>
                <a:cs typeface="Courier New"/>
                <a:sym typeface="Courier New"/>
              </a:rPr>
              <a:t> </a:t>
            </a:r>
            <a:r>
              <a:rPr lang="es-419" sz="1200">
                <a:solidFill>
                  <a:srgbClr val="D9F5DD"/>
                </a:solidFill>
                <a:latin typeface="Courier New"/>
                <a:ea typeface="Courier New"/>
                <a:cs typeface="Courier New"/>
                <a:sym typeface="Courier New"/>
              </a:rPr>
              <a:t>'</a:t>
            </a:r>
            <a:r>
              <a:rPr lang="es-419" sz="1200">
                <a:solidFill>
                  <a:srgbClr val="D6DEEB"/>
                </a:solidFill>
                <a:latin typeface="Courier New"/>
                <a:ea typeface="Courier New"/>
                <a:cs typeface="Courier New"/>
                <a:sym typeface="Courier New"/>
              </a:rPr>
              <a:t>)</a:t>
            </a:r>
            <a:r>
              <a:rPr lang="es-419" sz="1200">
                <a:solidFill>
                  <a:srgbClr val="C792EA"/>
                </a:solidFill>
                <a:latin typeface="Courier New"/>
                <a:ea typeface="Courier New"/>
                <a:cs typeface="Courier New"/>
                <a:sym typeface="Courier New"/>
              </a:rPr>
              <a:t>,</a:t>
            </a:r>
            <a:endParaRPr sz="1200">
              <a:solidFill>
                <a:srgbClr val="C792EA"/>
              </a:solidFill>
              <a:latin typeface="Courier New"/>
              <a:ea typeface="Courier New"/>
              <a:cs typeface="Courier New"/>
              <a:sym typeface="Courier New"/>
            </a:endParaRPr>
          </a:p>
          <a:p>
            <a:pPr indent="0" lvl="0" marL="0" rtl="0" algn="l">
              <a:lnSpc>
                <a:spcPct val="150000"/>
              </a:lnSpc>
              <a:spcBef>
                <a:spcPts val="0"/>
              </a:spcBef>
              <a:spcAft>
                <a:spcPts val="0"/>
              </a:spcAft>
              <a:buNone/>
            </a:pPr>
            <a:r>
              <a:rPr i="1" lang="es-419" sz="1200">
                <a:solidFill>
                  <a:srgbClr val="C792EA"/>
                </a:solidFill>
                <a:latin typeface="Courier New"/>
                <a:ea typeface="Courier New"/>
                <a:cs typeface="Courier New"/>
                <a:sym typeface="Courier New"/>
              </a:rPr>
              <a:t> </a:t>
            </a:r>
            <a:r>
              <a:rPr i="1" lang="es-419" sz="1200">
                <a:solidFill>
                  <a:srgbClr val="82AAFF"/>
                </a:solidFill>
                <a:latin typeface="Courier New"/>
                <a:ea typeface="Courier New"/>
                <a:cs typeface="Courier New"/>
                <a:sym typeface="Courier New"/>
              </a:rPr>
              <a:t>map</a:t>
            </a:r>
            <a:r>
              <a:rPr lang="es-419" sz="1200">
                <a:solidFill>
                  <a:srgbClr val="D6DEEB"/>
                </a:solidFill>
                <a:latin typeface="Courier New"/>
                <a:ea typeface="Courier New"/>
                <a:cs typeface="Courier New"/>
                <a:sym typeface="Courier New"/>
              </a:rPr>
              <a:t>(</a:t>
            </a:r>
            <a:r>
              <a:rPr lang="es-419" sz="1200">
                <a:solidFill>
                  <a:srgbClr val="D9F5DD"/>
                </a:solidFill>
                <a:latin typeface="Courier New"/>
                <a:ea typeface="Courier New"/>
                <a:cs typeface="Courier New"/>
                <a:sym typeface="Courier New"/>
              </a:rPr>
              <a:t>(</a:t>
            </a:r>
            <a:r>
              <a:rPr i="1" lang="es-419" sz="1200">
                <a:solidFill>
                  <a:srgbClr val="D7DBE0"/>
                </a:solidFill>
                <a:latin typeface="Courier New"/>
                <a:ea typeface="Courier New"/>
                <a:cs typeface="Courier New"/>
                <a:sym typeface="Courier New"/>
              </a:rPr>
              <a:t>char</a:t>
            </a:r>
            <a:r>
              <a:rPr lang="es-419" sz="1200">
                <a:solidFill>
                  <a:srgbClr val="D9F5DD"/>
                </a:solidFill>
                <a:latin typeface="Courier New"/>
                <a:ea typeface="Courier New"/>
                <a:cs typeface="Courier New"/>
                <a:sym typeface="Courier New"/>
              </a:rPr>
              <a:t>)</a:t>
            </a:r>
            <a:r>
              <a:rPr i="1" lang="es-419" sz="1200">
                <a:solidFill>
                  <a:srgbClr val="C792EA"/>
                </a:solidFill>
                <a:latin typeface="Courier New"/>
                <a:ea typeface="Courier New"/>
                <a:cs typeface="Courier New"/>
                <a:sym typeface="Courier New"/>
              </a:rPr>
              <a:t> </a:t>
            </a:r>
            <a:r>
              <a:rPr lang="es-419" sz="1200">
                <a:solidFill>
                  <a:srgbClr val="C792EA"/>
                </a:solidFill>
                <a:latin typeface="Courier New"/>
                <a:ea typeface="Courier New"/>
                <a:cs typeface="Courier New"/>
                <a:sym typeface="Courier New"/>
              </a:rPr>
              <a:t>=&gt;</a:t>
            </a:r>
            <a:r>
              <a:rPr i="1" lang="es-419" sz="1200">
                <a:solidFill>
                  <a:srgbClr val="C792EA"/>
                </a:solidFill>
                <a:latin typeface="Courier New"/>
                <a:ea typeface="Courier New"/>
                <a:cs typeface="Courier New"/>
                <a:sym typeface="Courier New"/>
              </a:rPr>
              <a:t> </a:t>
            </a:r>
            <a:r>
              <a:rPr i="1" lang="es-419" sz="1200">
                <a:solidFill>
                  <a:srgbClr val="D6DEEB"/>
                </a:solidFill>
                <a:latin typeface="Courier New"/>
                <a:ea typeface="Courier New"/>
                <a:cs typeface="Courier New"/>
                <a:sym typeface="Courier New"/>
              </a:rPr>
              <a:t>char</a:t>
            </a:r>
            <a:r>
              <a:rPr i="1" lang="es-419" sz="1200">
                <a:solidFill>
                  <a:srgbClr val="C792EA"/>
                </a:solidFill>
                <a:latin typeface="Courier New"/>
                <a:ea typeface="Courier New"/>
                <a:cs typeface="Courier New"/>
                <a:sym typeface="Courier New"/>
              </a:rPr>
              <a:t>.</a:t>
            </a:r>
            <a:r>
              <a:rPr i="1" lang="es-419" sz="1200">
                <a:solidFill>
                  <a:srgbClr val="82AAFF"/>
                </a:solidFill>
                <a:latin typeface="Courier New"/>
                <a:ea typeface="Courier New"/>
                <a:cs typeface="Courier New"/>
                <a:sym typeface="Courier New"/>
              </a:rPr>
              <a:t>toUpperCase</a:t>
            </a:r>
            <a:r>
              <a:rPr lang="es-419" sz="1200">
                <a:solidFill>
                  <a:srgbClr val="D6DEEB"/>
                </a:solidFill>
                <a:latin typeface="Courier New"/>
                <a:ea typeface="Courier New"/>
                <a:cs typeface="Courier New"/>
                <a:sym typeface="Courier New"/>
              </a:rPr>
              <a:t>())</a:t>
            </a:r>
            <a:endParaRPr sz="12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D6DEEB"/>
                </a:solidFill>
                <a:latin typeface="Courier New"/>
                <a:ea typeface="Courier New"/>
                <a:cs typeface="Courier New"/>
                <a:sym typeface="Courier New"/>
              </a:rPr>
              <a:t>);</a:t>
            </a:r>
            <a:endParaRPr i="1" sz="1200">
              <a:solidFill>
                <a:srgbClr val="637777"/>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200">
                <a:solidFill>
                  <a:srgbClr val="C792EA"/>
                </a:solidFill>
                <a:latin typeface="Courier New"/>
                <a:ea typeface="Courier New"/>
                <a:cs typeface="Courier New"/>
                <a:sym typeface="Courier New"/>
              </a:rPr>
              <a:t>const</a:t>
            </a:r>
            <a:r>
              <a:rPr i="1" lang="es-419" sz="1200">
                <a:solidFill>
                  <a:srgbClr val="C792EA"/>
                </a:solidFill>
                <a:latin typeface="Courier New"/>
                <a:ea typeface="Courier New"/>
                <a:cs typeface="Courier New"/>
                <a:sym typeface="Courier New"/>
              </a:rPr>
              <a:t> </a:t>
            </a:r>
            <a:r>
              <a:rPr i="1" lang="es-419" sz="1200">
                <a:solidFill>
                  <a:srgbClr val="82AAFF"/>
                </a:solidFill>
                <a:latin typeface="Courier New"/>
                <a:ea typeface="Courier New"/>
                <a:cs typeface="Courier New"/>
                <a:sym typeface="Courier New"/>
              </a:rPr>
              <a:t>subscription</a:t>
            </a:r>
            <a:r>
              <a:rPr i="1" lang="es-419" sz="1200">
                <a:solidFill>
                  <a:srgbClr val="C792EA"/>
                </a:solidFill>
                <a:latin typeface="Courier New"/>
                <a:ea typeface="Courier New"/>
                <a:cs typeface="Courier New"/>
                <a:sym typeface="Courier New"/>
              </a:rPr>
              <a:t> </a:t>
            </a:r>
            <a:r>
              <a:rPr lang="es-419" sz="1200">
                <a:solidFill>
                  <a:srgbClr val="C792EA"/>
                </a:solidFill>
                <a:latin typeface="Courier New"/>
                <a:ea typeface="Courier New"/>
                <a:cs typeface="Courier New"/>
                <a:sym typeface="Courier New"/>
              </a:rPr>
              <a:t>=</a:t>
            </a:r>
            <a:r>
              <a:rPr i="1" lang="es-419" sz="1200">
                <a:solidFill>
                  <a:srgbClr val="C792EA"/>
                </a:solidFill>
                <a:latin typeface="Courier New"/>
                <a:ea typeface="Courier New"/>
                <a:cs typeface="Courier New"/>
                <a:sym typeface="Courier New"/>
              </a:rPr>
              <a:t> </a:t>
            </a:r>
            <a:r>
              <a:rPr i="1" lang="es-419" sz="1200">
                <a:solidFill>
                  <a:srgbClr val="D6DEEB"/>
                </a:solidFill>
                <a:latin typeface="Courier New"/>
                <a:ea typeface="Courier New"/>
                <a:cs typeface="Courier New"/>
                <a:sym typeface="Courier New"/>
              </a:rPr>
              <a:t>filteredObs</a:t>
            </a:r>
            <a:r>
              <a:rPr i="1" lang="es-419" sz="1200">
                <a:solidFill>
                  <a:srgbClr val="C792EA"/>
                </a:solidFill>
                <a:latin typeface="Courier New"/>
                <a:ea typeface="Courier New"/>
                <a:cs typeface="Courier New"/>
                <a:sym typeface="Courier New"/>
              </a:rPr>
              <a:t>.</a:t>
            </a:r>
            <a:r>
              <a:rPr i="1" lang="es-419" sz="1200">
                <a:solidFill>
                  <a:srgbClr val="82AAFF"/>
                </a:solidFill>
                <a:latin typeface="Courier New"/>
                <a:ea typeface="Courier New"/>
                <a:cs typeface="Courier New"/>
                <a:sym typeface="Courier New"/>
              </a:rPr>
              <a:t>subscribe</a:t>
            </a:r>
            <a:r>
              <a:rPr lang="es-419" sz="1200">
                <a:solidFill>
                  <a:srgbClr val="D6DEEB"/>
                </a:solidFill>
                <a:latin typeface="Courier New"/>
                <a:ea typeface="Courier New"/>
                <a:cs typeface="Courier New"/>
                <a:sym typeface="Courier New"/>
              </a:rPr>
              <a:t>(</a:t>
            </a:r>
            <a:r>
              <a:rPr lang="es-419" sz="1200">
                <a:solidFill>
                  <a:srgbClr val="D9F5DD"/>
                </a:solidFill>
                <a:latin typeface="Courier New"/>
                <a:ea typeface="Courier New"/>
                <a:cs typeface="Courier New"/>
                <a:sym typeface="Courier New"/>
              </a:rPr>
              <a:t>(</a:t>
            </a:r>
            <a:r>
              <a:rPr i="1" lang="es-419" sz="1200">
                <a:solidFill>
                  <a:srgbClr val="D7DBE0"/>
                </a:solidFill>
                <a:latin typeface="Courier New"/>
                <a:ea typeface="Courier New"/>
                <a:cs typeface="Courier New"/>
                <a:sym typeface="Courier New"/>
              </a:rPr>
              <a:t>char</a:t>
            </a:r>
            <a:r>
              <a:rPr lang="es-419" sz="1200">
                <a:solidFill>
                  <a:srgbClr val="D9F5DD"/>
                </a:solidFill>
                <a:latin typeface="Courier New"/>
                <a:ea typeface="Courier New"/>
                <a:cs typeface="Courier New"/>
                <a:sym typeface="Courier New"/>
              </a:rPr>
              <a:t>)</a:t>
            </a:r>
            <a:r>
              <a:rPr i="1" lang="es-419" sz="1200">
                <a:solidFill>
                  <a:srgbClr val="C792EA"/>
                </a:solidFill>
                <a:latin typeface="Courier New"/>
                <a:ea typeface="Courier New"/>
                <a:cs typeface="Courier New"/>
                <a:sym typeface="Courier New"/>
              </a:rPr>
              <a:t> </a:t>
            </a:r>
            <a:r>
              <a:rPr lang="es-419" sz="1200">
                <a:solidFill>
                  <a:srgbClr val="C792EA"/>
                </a:solidFill>
                <a:latin typeface="Courier New"/>
                <a:ea typeface="Courier New"/>
                <a:cs typeface="Courier New"/>
                <a:sym typeface="Courier New"/>
              </a:rPr>
              <a:t>=&gt;</a:t>
            </a:r>
            <a:r>
              <a:rPr i="1" lang="es-419" sz="1200">
                <a:solidFill>
                  <a:srgbClr val="C792EA"/>
                </a:solidFill>
                <a:latin typeface="Courier New"/>
                <a:ea typeface="Courier New"/>
                <a:cs typeface="Courier New"/>
                <a:sym typeface="Courier New"/>
              </a:rPr>
              <a:t> </a:t>
            </a:r>
            <a:r>
              <a:rPr i="1" lang="es-419" sz="1200">
                <a:solidFill>
                  <a:srgbClr val="D6DEEB"/>
                </a:solidFill>
                <a:latin typeface="Courier New"/>
                <a:ea typeface="Courier New"/>
                <a:cs typeface="Courier New"/>
                <a:sym typeface="Courier New"/>
              </a:rPr>
              <a:t>console</a:t>
            </a:r>
            <a:r>
              <a:rPr i="1" lang="es-419" sz="1200">
                <a:solidFill>
                  <a:srgbClr val="C792EA"/>
                </a:solidFill>
                <a:latin typeface="Courier New"/>
                <a:ea typeface="Courier New"/>
                <a:cs typeface="Courier New"/>
                <a:sym typeface="Courier New"/>
              </a:rPr>
              <a:t>.</a:t>
            </a:r>
            <a:r>
              <a:rPr i="1" lang="es-419" sz="1200">
                <a:solidFill>
                  <a:srgbClr val="82AAFF"/>
                </a:solidFill>
                <a:latin typeface="Courier New"/>
                <a:ea typeface="Courier New"/>
                <a:cs typeface="Courier New"/>
                <a:sym typeface="Courier New"/>
              </a:rPr>
              <a:t>log</a:t>
            </a:r>
            <a:r>
              <a:rPr lang="es-419" sz="1200">
                <a:solidFill>
                  <a:srgbClr val="D6DEEB"/>
                </a:solidFill>
                <a:latin typeface="Courier New"/>
                <a:ea typeface="Courier New"/>
                <a:cs typeface="Courier New"/>
                <a:sym typeface="Courier New"/>
              </a:rPr>
              <a:t>(</a:t>
            </a:r>
            <a:r>
              <a:rPr i="1" lang="es-419" sz="1200">
                <a:solidFill>
                  <a:srgbClr val="D6DEEB"/>
                </a:solidFill>
                <a:latin typeface="Courier New"/>
                <a:ea typeface="Courier New"/>
                <a:cs typeface="Courier New"/>
                <a:sym typeface="Courier New"/>
              </a:rPr>
              <a:t>char</a:t>
            </a:r>
            <a:r>
              <a:rPr lang="es-419" sz="1200">
                <a:solidFill>
                  <a:srgbClr val="D6DEEB"/>
                </a:solidFill>
                <a:latin typeface="Courier New"/>
                <a:ea typeface="Courier New"/>
                <a:cs typeface="Courier New"/>
                <a:sym typeface="Courier New"/>
              </a:rPr>
              <a:t>));</a:t>
            </a:r>
            <a:endParaRPr i="1" sz="1200">
              <a:solidFill>
                <a:srgbClr val="C792EA"/>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8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Pipe Async</a:t>
            </a:r>
            <a:endParaRPr b="1" sz="40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grpSp>
        <p:nvGrpSpPr>
          <p:cNvPr id="649" name="Google Shape;649;p86"/>
          <p:cNvGrpSpPr/>
          <p:nvPr/>
        </p:nvGrpSpPr>
        <p:grpSpPr>
          <a:xfrm>
            <a:off x="475198" y="467571"/>
            <a:ext cx="514422" cy="514422"/>
            <a:chOff x="473351" y="619523"/>
            <a:chExt cx="738900" cy="738900"/>
          </a:xfrm>
        </p:grpSpPr>
        <p:sp>
          <p:nvSpPr>
            <p:cNvPr id="650" name="Google Shape;650;p86"/>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8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52" name="Google Shape;652;p86"/>
          <p:cNvSpPr txBox="1"/>
          <p:nvPr/>
        </p:nvSpPr>
        <p:spPr>
          <a:xfrm>
            <a:off x="989625" y="509238"/>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latin typeface="DM Sans"/>
                <a:ea typeface="DM Sans"/>
                <a:cs typeface="DM Sans"/>
                <a:sym typeface="DM Sans"/>
              </a:rPr>
              <a:t>EJEMPLO EN VIVO</a:t>
            </a:r>
            <a:endParaRPr>
              <a:latin typeface="DM Sans"/>
              <a:ea typeface="DM Sans"/>
              <a:cs typeface="DM Sans"/>
              <a:sym typeface="DM Sans"/>
            </a:endParaRPr>
          </a:p>
        </p:txBody>
      </p:sp>
      <p:sp>
        <p:nvSpPr>
          <p:cNvPr id="653" name="Google Shape;653;p86"/>
          <p:cNvSpPr txBox="1"/>
          <p:nvPr/>
        </p:nvSpPr>
        <p:spPr>
          <a:xfrm>
            <a:off x="540000" y="900000"/>
            <a:ext cx="2917500" cy="80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419" sz="4000">
                <a:solidFill>
                  <a:schemeClr val="dk1"/>
                </a:solidFill>
                <a:latin typeface="DM Sans"/>
                <a:ea typeface="DM Sans"/>
                <a:cs typeface="DM Sans"/>
                <a:sym typeface="DM Sans"/>
              </a:rPr>
              <a:t>Pipe Async</a:t>
            </a:r>
            <a:endParaRPr b="1" sz="4000">
              <a:solidFill>
                <a:schemeClr val="dk1"/>
              </a:solidFill>
              <a:latin typeface="DM Sans"/>
              <a:ea typeface="DM Sans"/>
              <a:cs typeface="DM Sans"/>
              <a:sym typeface="DM Sans"/>
            </a:endParaRPr>
          </a:p>
        </p:txBody>
      </p:sp>
      <p:sp>
        <p:nvSpPr>
          <p:cNvPr id="654" name="Google Shape;654;p86"/>
          <p:cNvSpPr txBox="1"/>
          <p:nvPr/>
        </p:nvSpPr>
        <p:spPr>
          <a:xfrm>
            <a:off x="583200" y="1699200"/>
            <a:ext cx="4370700" cy="288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a:t>
            </a:r>
            <a:r>
              <a:rPr lang="es-419" sz="650">
                <a:solidFill>
                  <a:srgbClr val="DCDCAA"/>
                </a:solidFill>
                <a:highlight>
                  <a:srgbClr val="000000"/>
                </a:highlight>
                <a:latin typeface="Consolas"/>
                <a:ea typeface="Consolas"/>
                <a:cs typeface="Consolas"/>
                <a:sym typeface="Consolas"/>
              </a:rPr>
              <a:t>Component</a:t>
            </a:r>
            <a:r>
              <a:rPr lang="es-419" sz="650">
                <a:solidFill>
                  <a:srgbClr val="D4D4D4"/>
                </a:solidFill>
                <a:highlight>
                  <a:srgbClr val="000000"/>
                </a:highlight>
                <a:latin typeface="Consolas"/>
                <a:ea typeface="Consolas"/>
                <a:cs typeface="Consolas"/>
                <a:sym typeface="Consolas"/>
              </a:rPr>
              <a: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9CDCFE"/>
                </a:solidFill>
                <a:highlight>
                  <a:srgbClr val="000000"/>
                </a:highlight>
                <a:latin typeface="Consolas"/>
                <a:ea typeface="Consolas"/>
                <a:cs typeface="Consolas"/>
                <a:sym typeface="Consolas"/>
              </a:rPr>
              <a:t>selector:</a:t>
            </a:r>
            <a:r>
              <a:rPr lang="es-419" sz="650">
                <a:solidFill>
                  <a:srgbClr val="D4D4D4"/>
                </a:solidFill>
                <a:highlight>
                  <a:srgbClr val="000000"/>
                </a:highlight>
                <a:latin typeface="Consolas"/>
                <a:ea typeface="Consolas"/>
                <a:cs typeface="Consolas"/>
                <a:sym typeface="Consolas"/>
              </a:rPr>
              <a:t> </a:t>
            </a:r>
            <a:r>
              <a:rPr lang="es-419" sz="650">
                <a:solidFill>
                  <a:srgbClr val="CE9178"/>
                </a:solidFill>
                <a:highlight>
                  <a:srgbClr val="000000"/>
                </a:highlight>
                <a:latin typeface="Consolas"/>
                <a:ea typeface="Consolas"/>
                <a:cs typeface="Consolas"/>
                <a:sym typeface="Consolas"/>
              </a:rPr>
              <a:t>'my-app'</a:t>
            </a:r>
            <a:r>
              <a:rPr lang="es-419" sz="650">
                <a:solidFill>
                  <a:srgbClr val="D4D4D4"/>
                </a:solidFill>
                <a:highlight>
                  <a:srgbClr val="000000"/>
                </a:highlight>
                <a:latin typeface="Consolas"/>
                <a:ea typeface="Consolas"/>
                <a:cs typeface="Consolas"/>
                <a:sym typeface="Consolas"/>
              </a:rPr>
              <a: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9CDCFE"/>
                </a:solidFill>
                <a:highlight>
                  <a:srgbClr val="000000"/>
                </a:highlight>
                <a:latin typeface="Consolas"/>
                <a:ea typeface="Consolas"/>
                <a:cs typeface="Consolas"/>
                <a:sym typeface="Consolas"/>
              </a:rPr>
              <a:t>templateUrl:</a:t>
            </a:r>
            <a:r>
              <a:rPr lang="es-419" sz="650">
                <a:solidFill>
                  <a:srgbClr val="D4D4D4"/>
                </a:solidFill>
                <a:highlight>
                  <a:srgbClr val="000000"/>
                </a:highlight>
                <a:latin typeface="Consolas"/>
                <a:ea typeface="Consolas"/>
                <a:cs typeface="Consolas"/>
                <a:sym typeface="Consolas"/>
              </a:rPr>
              <a:t> </a:t>
            </a:r>
            <a:r>
              <a:rPr lang="es-419" sz="650">
                <a:solidFill>
                  <a:srgbClr val="CE9178"/>
                </a:solidFill>
                <a:highlight>
                  <a:srgbClr val="000000"/>
                </a:highlight>
                <a:latin typeface="Consolas"/>
                <a:ea typeface="Consolas"/>
                <a:cs typeface="Consolas"/>
                <a:sym typeface="Consolas"/>
              </a:rPr>
              <a:t>'./app.component.html'</a:t>
            </a:r>
            <a:r>
              <a:rPr lang="es-419" sz="650">
                <a:solidFill>
                  <a:srgbClr val="D4D4D4"/>
                </a:solidFill>
                <a:highlight>
                  <a:srgbClr val="000000"/>
                </a:highlight>
                <a:latin typeface="Consolas"/>
                <a:ea typeface="Consolas"/>
                <a:cs typeface="Consolas"/>
                <a:sym typeface="Consolas"/>
              </a:rPr>
              <a: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9CDCFE"/>
                </a:solidFill>
                <a:highlight>
                  <a:srgbClr val="000000"/>
                </a:highlight>
                <a:latin typeface="Consolas"/>
                <a:ea typeface="Consolas"/>
                <a:cs typeface="Consolas"/>
                <a:sym typeface="Consolas"/>
              </a:rPr>
              <a:t>styleUrls:</a:t>
            </a:r>
            <a:r>
              <a:rPr lang="es-419" sz="650">
                <a:solidFill>
                  <a:srgbClr val="D4D4D4"/>
                </a:solidFill>
                <a:highlight>
                  <a:srgbClr val="000000"/>
                </a:highlight>
                <a:latin typeface="Consolas"/>
                <a:ea typeface="Consolas"/>
                <a:cs typeface="Consolas"/>
                <a:sym typeface="Consolas"/>
              </a:rPr>
              <a:t> [</a:t>
            </a:r>
            <a:r>
              <a:rPr lang="es-419" sz="650">
                <a:solidFill>
                  <a:srgbClr val="CE9178"/>
                </a:solidFill>
                <a:highlight>
                  <a:srgbClr val="000000"/>
                </a:highlight>
                <a:latin typeface="Consolas"/>
                <a:ea typeface="Consolas"/>
                <a:cs typeface="Consolas"/>
                <a:sym typeface="Consolas"/>
              </a:rPr>
              <a:t>'./app.component.css'</a:t>
            </a:r>
            <a:r>
              <a:rPr lang="es-419" sz="650">
                <a:solidFill>
                  <a:srgbClr val="D4D4D4"/>
                </a:solidFill>
                <a:highlight>
                  <a:srgbClr val="000000"/>
                </a:highlight>
                <a:latin typeface="Consolas"/>
                <a:ea typeface="Consolas"/>
                <a:cs typeface="Consolas"/>
                <a:sym typeface="Consolas"/>
              </a:rPr>
              <a: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C586C0"/>
                </a:solidFill>
                <a:highlight>
                  <a:srgbClr val="000000"/>
                </a:highlight>
                <a:latin typeface="Consolas"/>
                <a:ea typeface="Consolas"/>
                <a:cs typeface="Consolas"/>
                <a:sym typeface="Consolas"/>
              </a:rPr>
              <a:t>export</a:t>
            </a:r>
            <a:r>
              <a:rPr lang="es-419" sz="650">
                <a:solidFill>
                  <a:srgbClr val="D4D4D4"/>
                </a:solidFill>
                <a:highlight>
                  <a:srgbClr val="000000"/>
                </a:highlight>
                <a:latin typeface="Consolas"/>
                <a:ea typeface="Consolas"/>
                <a:cs typeface="Consolas"/>
                <a:sym typeface="Consolas"/>
              </a:rPr>
              <a:t> </a:t>
            </a:r>
            <a:r>
              <a:rPr lang="es-419" sz="650">
                <a:solidFill>
                  <a:srgbClr val="569CD6"/>
                </a:solidFill>
                <a:highlight>
                  <a:srgbClr val="000000"/>
                </a:highlight>
                <a:latin typeface="Consolas"/>
                <a:ea typeface="Consolas"/>
                <a:cs typeface="Consolas"/>
                <a:sym typeface="Consolas"/>
              </a:rPr>
              <a:t>class</a:t>
            </a:r>
            <a:r>
              <a:rPr lang="es-419" sz="650">
                <a:solidFill>
                  <a:srgbClr val="D4D4D4"/>
                </a:solidFill>
                <a:highlight>
                  <a:srgbClr val="000000"/>
                </a:highlight>
                <a:latin typeface="Consolas"/>
                <a:ea typeface="Consolas"/>
                <a:cs typeface="Consolas"/>
                <a:sym typeface="Consolas"/>
              </a:rPr>
              <a:t> </a:t>
            </a:r>
            <a:r>
              <a:rPr lang="es-419" sz="650">
                <a:solidFill>
                  <a:srgbClr val="4EC9B0"/>
                </a:solidFill>
                <a:highlight>
                  <a:srgbClr val="000000"/>
                </a:highlight>
                <a:latin typeface="Consolas"/>
                <a:ea typeface="Consolas"/>
                <a:cs typeface="Consolas"/>
                <a:sym typeface="Consolas"/>
              </a:rPr>
              <a:t>AppComponent</a:t>
            </a:r>
            <a:r>
              <a:rPr lang="es-419" sz="650">
                <a:solidFill>
                  <a:srgbClr val="D4D4D4"/>
                </a:solidFill>
                <a:highlight>
                  <a:srgbClr val="000000"/>
                </a:highlight>
                <a:latin typeface="Consolas"/>
                <a:ea typeface="Consolas"/>
                <a:cs typeface="Consolas"/>
                <a:sym typeface="Consolas"/>
              </a:rPr>
              <a:t> {</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9CDCFE"/>
                </a:solidFill>
                <a:highlight>
                  <a:srgbClr val="000000"/>
                </a:highlight>
                <a:latin typeface="Consolas"/>
                <a:ea typeface="Consolas"/>
                <a:cs typeface="Consolas"/>
                <a:sym typeface="Consolas"/>
              </a:rPr>
              <a:t>asyncPromise</a:t>
            </a:r>
            <a:r>
              <a:rPr lang="es-419" sz="650">
                <a:solidFill>
                  <a:srgbClr val="D4D4D4"/>
                </a:solidFill>
                <a:highlight>
                  <a:srgbClr val="000000"/>
                </a:highlight>
                <a:latin typeface="Consolas"/>
                <a:ea typeface="Consolas"/>
                <a:cs typeface="Consolas"/>
                <a:sym typeface="Consolas"/>
              </a:rPr>
              <a:t>: </a:t>
            </a:r>
            <a:r>
              <a:rPr lang="es-419" sz="650">
                <a:solidFill>
                  <a:srgbClr val="4EC9B0"/>
                </a:solidFill>
                <a:highlight>
                  <a:srgbClr val="000000"/>
                </a:highlight>
                <a:latin typeface="Consolas"/>
                <a:ea typeface="Consolas"/>
                <a:cs typeface="Consolas"/>
                <a:sym typeface="Consolas"/>
              </a:rPr>
              <a:t>Promise</a:t>
            </a:r>
            <a:r>
              <a:rPr lang="es-419" sz="650">
                <a:solidFill>
                  <a:srgbClr val="D4D4D4"/>
                </a:solidFill>
                <a:highlight>
                  <a:srgbClr val="000000"/>
                </a:highlight>
                <a:latin typeface="Consolas"/>
                <a:ea typeface="Consolas"/>
                <a:cs typeface="Consolas"/>
                <a:sym typeface="Consolas"/>
              </a:rPr>
              <a:t>&lt;</a:t>
            </a:r>
            <a:r>
              <a:rPr lang="es-419" sz="650">
                <a:solidFill>
                  <a:srgbClr val="4EC9B0"/>
                </a:solidFill>
                <a:highlight>
                  <a:srgbClr val="000000"/>
                </a:highlight>
                <a:latin typeface="Consolas"/>
                <a:ea typeface="Consolas"/>
                <a:cs typeface="Consolas"/>
                <a:sym typeface="Consolas"/>
              </a:rPr>
              <a:t>string</a:t>
            </a:r>
            <a:r>
              <a:rPr lang="es-419" sz="650">
                <a:solidFill>
                  <a:srgbClr val="D4D4D4"/>
                </a:solidFill>
                <a:highlight>
                  <a:srgbClr val="000000"/>
                </a:highlight>
                <a:latin typeface="Consolas"/>
                <a:ea typeface="Consolas"/>
                <a:cs typeface="Consolas"/>
                <a:sym typeface="Consolas"/>
              </a:rPr>
              <a:t>&gt;;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9CDCFE"/>
                </a:solidFill>
                <a:highlight>
                  <a:srgbClr val="000000"/>
                </a:highlight>
                <a:latin typeface="Consolas"/>
                <a:ea typeface="Consolas"/>
                <a:cs typeface="Consolas"/>
                <a:sym typeface="Consolas"/>
              </a:rPr>
              <a:t>asyncObservable</a:t>
            </a:r>
            <a:r>
              <a:rPr lang="es-419" sz="650">
                <a:solidFill>
                  <a:srgbClr val="D4D4D4"/>
                </a:solidFill>
                <a:highlight>
                  <a:srgbClr val="000000"/>
                </a:highlight>
                <a:latin typeface="Consolas"/>
                <a:ea typeface="Consolas"/>
                <a:cs typeface="Consolas"/>
                <a:sym typeface="Consolas"/>
              </a:rPr>
              <a:t>: </a:t>
            </a:r>
            <a:r>
              <a:rPr lang="es-419" sz="650">
                <a:solidFill>
                  <a:srgbClr val="4EC9B0"/>
                </a:solidFill>
                <a:highlight>
                  <a:srgbClr val="000000"/>
                </a:highlight>
                <a:latin typeface="Consolas"/>
                <a:ea typeface="Consolas"/>
                <a:cs typeface="Consolas"/>
                <a:sym typeface="Consolas"/>
              </a:rPr>
              <a:t>Observable</a:t>
            </a:r>
            <a:r>
              <a:rPr lang="es-419" sz="650">
                <a:solidFill>
                  <a:srgbClr val="D4D4D4"/>
                </a:solidFill>
                <a:highlight>
                  <a:srgbClr val="000000"/>
                </a:highlight>
                <a:latin typeface="Consolas"/>
                <a:ea typeface="Consolas"/>
                <a:cs typeface="Consolas"/>
                <a:sym typeface="Consolas"/>
              </a:rPr>
              <a:t>&lt;</a:t>
            </a:r>
            <a:r>
              <a:rPr lang="es-419" sz="650">
                <a:solidFill>
                  <a:srgbClr val="4EC9B0"/>
                </a:solidFill>
                <a:highlight>
                  <a:srgbClr val="000000"/>
                </a:highlight>
                <a:latin typeface="Consolas"/>
                <a:ea typeface="Consolas"/>
                <a:cs typeface="Consolas"/>
                <a:sym typeface="Consolas"/>
              </a:rPr>
              <a:t>string</a:t>
            </a:r>
            <a:r>
              <a:rPr lang="es-419" sz="650">
                <a:solidFill>
                  <a:srgbClr val="D4D4D4"/>
                </a:solidFill>
                <a:highlight>
                  <a:srgbClr val="000000"/>
                </a:highlight>
                <a:latin typeface="Consolas"/>
                <a:ea typeface="Consolas"/>
                <a:cs typeface="Consolas"/>
                <a:sym typeface="Consolas"/>
              </a:rPr>
              <a:t>&gt;;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DCDCAA"/>
                </a:solidFill>
                <a:highlight>
                  <a:srgbClr val="000000"/>
                </a:highlight>
                <a:latin typeface="Consolas"/>
                <a:ea typeface="Consolas"/>
                <a:cs typeface="Consolas"/>
                <a:sym typeface="Consolas"/>
              </a:rPr>
              <a:t>ngOnInit</a:t>
            </a:r>
            <a:r>
              <a:rPr lang="es-419" sz="650">
                <a:solidFill>
                  <a:srgbClr val="D4D4D4"/>
                </a:solidFill>
                <a:highlight>
                  <a:srgbClr val="000000"/>
                </a:highlight>
                <a:latin typeface="Consolas"/>
                <a:ea typeface="Consolas"/>
                <a:cs typeface="Consolas"/>
                <a:sym typeface="Consolas"/>
              </a:rPr>
              <a:t>() {</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569CD6"/>
                </a:solidFill>
                <a:highlight>
                  <a:srgbClr val="000000"/>
                </a:highlight>
                <a:latin typeface="Consolas"/>
                <a:ea typeface="Consolas"/>
                <a:cs typeface="Consolas"/>
                <a:sym typeface="Consolas"/>
              </a:rPr>
              <a:t>this</a:t>
            </a:r>
            <a:r>
              <a:rPr lang="es-419" sz="650">
                <a:solidFill>
                  <a:srgbClr val="D4D4D4"/>
                </a:solidFill>
                <a:highlight>
                  <a:srgbClr val="000000"/>
                </a:highlight>
                <a:latin typeface="Consolas"/>
                <a:ea typeface="Consolas"/>
                <a:cs typeface="Consolas"/>
                <a:sym typeface="Consolas"/>
              </a:rPr>
              <a:t>.</a:t>
            </a:r>
            <a:r>
              <a:rPr lang="es-419" sz="650">
                <a:solidFill>
                  <a:srgbClr val="9CDCFE"/>
                </a:solidFill>
                <a:highlight>
                  <a:srgbClr val="000000"/>
                </a:highlight>
                <a:latin typeface="Consolas"/>
                <a:ea typeface="Consolas"/>
                <a:cs typeface="Consolas"/>
                <a:sym typeface="Consolas"/>
              </a:rPr>
              <a:t>promesa</a:t>
            </a:r>
            <a:r>
              <a:rPr lang="es-419" sz="650">
                <a:solidFill>
                  <a:srgbClr val="D4D4D4"/>
                </a:solidFill>
                <a:highlight>
                  <a:srgbClr val="000000"/>
                </a:highlight>
                <a:latin typeface="Consolas"/>
                <a:ea typeface="Consolas"/>
                <a:cs typeface="Consolas"/>
                <a:sym typeface="Consolas"/>
              </a:rPr>
              <a:t> = </a:t>
            </a:r>
            <a:r>
              <a:rPr lang="es-419" sz="650">
                <a:solidFill>
                  <a:srgbClr val="569CD6"/>
                </a:solidFill>
                <a:highlight>
                  <a:srgbClr val="000000"/>
                </a:highlight>
                <a:latin typeface="Consolas"/>
                <a:ea typeface="Consolas"/>
                <a:cs typeface="Consolas"/>
                <a:sym typeface="Consolas"/>
              </a:rPr>
              <a:t>this</a:t>
            </a:r>
            <a:r>
              <a:rPr lang="es-419" sz="650">
                <a:solidFill>
                  <a:srgbClr val="D4D4D4"/>
                </a:solidFill>
                <a:highlight>
                  <a:srgbClr val="000000"/>
                </a:highlight>
                <a:latin typeface="Consolas"/>
                <a:ea typeface="Consolas"/>
                <a:cs typeface="Consolas"/>
                <a:sym typeface="Consolas"/>
              </a:rPr>
              <a:t>.</a:t>
            </a:r>
            <a:r>
              <a:rPr lang="es-419" sz="650">
                <a:solidFill>
                  <a:srgbClr val="DCDCAA"/>
                </a:solidFill>
                <a:highlight>
                  <a:srgbClr val="000000"/>
                </a:highlight>
                <a:latin typeface="Consolas"/>
                <a:ea typeface="Consolas"/>
                <a:cs typeface="Consolas"/>
                <a:sym typeface="Consolas"/>
              </a:rPr>
              <a:t>conPromise</a:t>
            </a:r>
            <a:r>
              <a:rPr lang="es-419" sz="650">
                <a:solidFill>
                  <a:srgbClr val="D4D4D4"/>
                </a:solidFill>
                <a:highlight>
                  <a:srgbClr val="000000"/>
                </a:highlight>
                <a:latin typeface="Consolas"/>
                <a:ea typeface="Consolas"/>
                <a:cs typeface="Consolas"/>
                <a:sym typeface="Consolas"/>
              </a:rPr>
              <a:t>(</a:t>
            </a:r>
            <a:r>
              <a:rPr lang="es-419" sz="650">
                <a:solidFill>
                  <a:srgbClr val="CE9178"/>
                </a:solidFill>
                <a:highlight>
                  <a:srgbClr val="000000"/>
                </a:highlight>
                <a:latin typeface="Consolas"/>
                <a:ea typeface="Consolas"/>
                <a:cs typeface="Consolas"/>
                <a:sym typeface="Consolas"/>
              </a:rPr>
              <a:t>'Promise'</a:t>
            </a:r>
            <a:r>
              <a:rPr lang="es-419" sz="650">
                <a:solidFill>
                  <a:srgbClr val="D4D4D4"/>
                </a:solidFill>
                <a:highlight>
                  <a:srgbClr val="000000"/>
                </a:highlight>
                <a:latin typeface="Consolas"/>
                <a:ea typeface="Consolas"/>
                <a:cs typeface="Consolas"/>
                <a:sym typeface="Consolas"/>
              </a:rPr>
              <a: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569CD6"/>
                </a:solidFill>
                <a:highlight>
                  <a:srgbClr val="000000"/>
                </a:highlight>
                <a:latin typeface="Consolas"/>
                <a:ea typeface="Consolas"/>
                <a:cs typeface="Consolas"/>
                <a:sym typeface="Consolas"/>
              </a:rPr>
              <a:t>This</a:t>
            </a:r>
            <a:r>
              <a:rPr lang="es-419" sz="650">
                <a:solidFill>
                  <a:srgbClr val="D4D4D4"/>
                </a:solidFill>
                <a:highlight>
                  <a:srgbClr val="000000"/>
                </a:highlight>
                <a:latin typeface="Consolas"/>
                <a:ea typeface="Consolas"/>
                <a:cs typeface="Consolas"/>
                <a:sym typeface="Consolas"/>
              </a:rPr>
              <a:t>.</a:t>
            </a:r>
            <a:r>
              <a:rPr lang="es-419" sz="650">
                <a:solidFill>
                  <a:srgbClr val="9CDCFE"/>
                </a:solidFill>
                <a:highlight>
                  <a:srgbClr val="000000"/>
                </a:highlight>
                <a:latin typeface="Consolas"/>
                <a:ea typeface="Consolas"/>
                <a:cs typeface="Consolas"/>
                <a:sym typeface="Consolas"/>
              </a:rPr>
              <a:t>observable </a:t>
            </a:r>
            <a:r>
              <a:rPr lang="es-419" sz="650">
                <a:solidFill>
                  <a:srgbClr val="D4D4D4"/>
                </a:solidFill>
                <a:highlight>
                  <a:srgbClr val="000000"/>
                </a:highlight>
                <a:latin typeface="Consolas"/>
                <a:ea typeface="Consolas"/>
                <a:cs typeface="Consolas"/>
                <a:sym typeface="Consolas"/>
              </a:rPr>
              <a:t>= </a:t>
            </a:r>
            <a:r>
              <a:rPr lang="es-419" sz="650">
                <a:solidFill>
                  <a:srgbClr val="569CD6"/>
                </a:solidFill>
                <a:highlight>
                  <a:srgbClr val="000000"/>
                </a:highlight>
                <a:latin typeface="Consolas"/>
                <a:ea typeface="Consolas"/>
                <a:cs typeface="Consolas"/>
                <a:sym typeface="Consolas"/>
              </a:rPr>
              <a:t>this</a:t>
            </a:r>
            <a:r>
              <a:rPr lang="es-419" sz="650">
                <a:solidFill>
                  <a:srgbClr val="D4D4D4"/>
                </a:solidFill>
                <a:highlight>
                  <a:srgbClr val="000000"/>
                </a:highlight>
                <a:latin typeface="Consolas"/>
                <a:ea typeface="Consolas"/>
                <a:cs typeface="Consolas"/>
                <a:sym typeface="Consolas"/>
              </a:rPr>
              <a:t>.</a:t>
            </a:r>
            <a:r>
              <a:rPr lang="es-419" sz="650">
                <a:solidFill>
                  <a:srgbClr val="DCDCAA"/>
                </a:solidFill>
                <a:highlight>
                  <a:srgbClr val="000000"/>
                </a:highlight>
                <a:latin typeface="Consolas"/>
                <a:ea typeface="Consolas"/>
                <a:cs typeface="Consolas"/>
                <a:sym typeface="Consolas"/>
              </a:rPr>
              <a:t>conObservable</a:t>
            </a:r>
            <a:r>
              <a:rPr lang="es-419" sz="650">
                <a:solidFill>
                  <a:srgbClr val="D4D4D4"/>
                </a:solidFill>
                <a:highlight>
                  <a:srgbClr val="000000"/>
                </a:highlight>
                <a:latin typeface="Consolas"/>
                <a:ea typeface="Consolas"/>
                <a:cs typeface="Consolas"/>
                <a:sym typeface="Consolas"/>
              </a:rPr>
              <a:t>(</a:t>
            </a:r>
            <a:r>
              <a:rPr lang="es-419" sz="650">
                <a:solidFill>
                  <a:srgbClr val="CE9178"/>
                </a:solidFill>
                <a:highlight>
                  <a:srgbClr val="000000"/>
                </a:highlight>
                <a:latin typeface="Consolas"/>
                <a:ea typeface="Consolas"/>
                <a:cs typeface="Consolas"/>
                <a:sym typeface="Consolas"/>
              </a:rPr>
              <a:t>'Observable'</a:t>
            </a:r>
            <a:r>
              <a:rPr lang="es-419" sz="650">
                <a:solidFill>
                  <a:srgbClr val="D4D4D4"/>
                </a:solidFill>
                <a:highlight>
                  <a:srgbClr val="000000"/>
                </a:highlight>
                <a:latin typeface="Consolas"/>
                <a:ea typeface="Consolas"/>
                <a:cs typeface="Consolas"/>
                <a:sym typeface="Consolas"/>
              </a:rPr>
              <a: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DCDCAA"/>
                </a:solidFill>
                <a:highlight>
                  <a:srgbClr val="000000"/>
                </a:highlight>
                <a:latin typeface="Consolas"/>
                <a:ea typeface="Consolas"/>
                <a:cs typeface="Consolas"/>
                <a:sym typeface="Consolas"/>
              </a:rPr>
              <a:t>conPromise</a:t>
            </a:r>
            <a:r>
              <a:rPr lang="es-419" sz="650">
                <a:solidFill>
                  <a:srgbClr val="D4D4D4"/>
                </a:solidFill>
                <a:highlight>
                  <a:srgbClr val="000000"/>
                </a:highlight>
                <a:latin typeface="Consolas"/>
                <a:ea typeface="Consolas"/>
                <a:cs typeface="Consolas"/>
                <a:sym typeface="Consolas"/>
              </a:rPr>
              <a:t>(</a:t>
            </a:r>
            <a:r>
              <a:rPr lang="es-419" sz="650">
                <a:solidFill>
                  <a:srgbClr val="9CDCFE"/>
                </a:solidFill>
                <a:highlight>
                  <a:srgbClr val="000000"/>
                </a:highlight>
                <a:latin typeface="Consolas"/>
                <a:ea typeface="Consolas"/>
                <a:cs typeface="Consolas"/>
                <a:sym typeface="Consolas"/>
              </a:rPr>
              <a:t>value</a:t>
            </a:r>
            <a:r>
              <a:rPr lang="es-419" sz="650">
                <a:solidFill>
                  <a:srgbClr val="D4D4D4"/>
                </a:solidFill>
                <a:highlight>
                  <a:srgbClr val="000000"/>
                </a:highlight>
                <a:latin typeface="Consolas"/>
                <a:ea typeface="Consolas"/>
                <a:cs typeface="Consolas"/>
                <a:sym typeface="Consolas"/>
              </a:rPr>
              <a:t>: </a:t>
            </a:r>
            <a:r>
              <a:rPr lang="es-419" sz="650">
                <a:solidFill>
                  <a:srgbClr val="4EC9B0"/>
                </a:solidFill>
                <a:highlight>
                  <a:srgbClr val="000000"/>
                </a:highlight>
                <a:latin typeface="Consolas"/>
                <a:ea typeface="Consolas"/>
                <a:cs typeface="Consolas"/>
                <a:sym typeface="Consolas"/>
              </a:rPr>
              <a:t>string</a:t>
            </a:r>
            <a:r>
              <a:rPr lang="es-419" sz="650">
                <a:solidFill>
                  <a:srgbClr val="D4D4D4"/>
                </a:solidFill>
                <a:highlight>
                  <a:srgbClr val="000000"/>
                </a:highlight>
                <a:latin typeface="Consolas"/>
                <a:ea typeface="Consolas"/>
                <a:cs typeface="Consolas"/>
                <a:sym typeface="Consolas"/>
              </a:rPr>
              <a:t>): </a:t>
            </a:r>
            <a:r>
              <a:rPr lang="es-419" sz="650">
                <a:solidFill>
                  <a:srgbClr val="4EC9B0"/>
                </a:solidFill>
                <a:highlight>
                  <a:srgbClr val="000000"/>
                </a:highlight>
                <a:latin typeface="Consolas"/>
                <a:ea typeface="Consolas"/>
                <a:cs typeface="Consolas"/>
                <a:sym typeface="Consolas"/>
              </a:rPr>
              <a:t>Promise</a:t>
            </a:r>
            <a:r>
              <a:rPr lang="es-419" sz="650">
                <a:solidFill>
                  <a:srgbClr val="D4D4D4"/>
                </a:solidFill>
                <a:highlight>
                  <a:srgbClr val="000000"/>
                </a:highlight>
                <a:latin typeface="Consolas"/>
                <a:ea typeface="Consolas"/>
                <a:cs typeface="Consolas"/>
                <a:sym typeface="Consolas"/>
              </a:rPr>
              <a:t>&lt;</a:t>
            </a:r>
            <a:r>
              <a:rPr lang="es-419" sz="650">
                <a:solidFill>
                  <a:srgbClr val="4EC9B0"/>
                </a:solidFill>
                <a:highlight>
                  <a:srgbClr val="000000"/>
                </a:highlight>
                <a:latin typeface="Consolas"/>
                <a:ea typeface="Consolas"/>
                <a:cs typeface="Consolas"/>
                <a:sym typeface="Consolas"/>
              </a:rPr>
              <a:t>string</a:t>
            </a:r>
            <a:r>
              <a:rPr lang="es-419" sz="650">
                <a:solidFill>
                  <a:srgbClr val="D4D4D4"/>
                </a:solidFill>
                <a:highlight>
                  <a:srgbClr val="000000"/>
                </a:highlight>
                <a:latin typeface="Consolas"/>
                <a:ea typeface="Consolas"/>
                <a:cs typeface="Consolas"/>
                <a:sym typeface="Consolas"/>
              </a:rPr>
              <a:t>&gt; {</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C586C0"/>
                </a:solidFill>
                <a:highlight>
                  <a:srgbClr val="000000"/>
                </a:highlight>
                <a:latin typeface="Consolas"/>
                <a:ea typeface="Consolas"/>
                <a:cs typeface="Consolas"/>
                <a:sym typeface="Consolas"/>
              </a:rPr>
              <a:t>return</a:t>
            </a:r>
            <a:r>
              <a:rPr lang="es-419" sz="650">
                <a:solidFill>
                  <a:srgbClr val="D4D4D4"/>
                </a:solidFill>
                <a:highlight>
                  <a:srgbClr val="000000"/>
                </a:highlight>
                <a:latin typeface="Consolas"/>
                <a:ea typeface="Consolas"/>
                <a:cs typeface="Consolas"/>
                <a:sym typeface="Consolas"/>
              </a:rPr>
              <a:t> </a:t>
            </a:r>
            <a:r>
              <a:rPr lang="es-419" sz="650">
                <a:solidFill>
                  <a:srgbClr val="569CD6"/>
                </a:solidFill>
                <a:highlight>
                  <a:srgbClr val="000000"/>
                </a:highlight>
                <a:latin typeface="Consolas"/>
                <a:ea typeface="Consolas"/>
                <a:cs typeface="Consolas"/>
                <a:sym typeface="Consolas"/>
              </a:rPr>
              <a:t>new</a:t>
            </a:r>
            <a:r>
              <a:rPr lang="es-419" sz="650">
                <a:solidFill>
                  <a:srgbClr val="D4D4D4"/>
                </a:solidFill>
                <a:highlight>
                  <a:srgbClr val="000000"/>
                </a:highlight>
                <a:latin typeface="Consolas"/>
                <a:ea typeface="Consolas"/>
                <a:cs typeface="Consolas"/>
                <a:sym typeface="Consolas"/>
              </a:rPr>
              <a:t> </a:t>
            </a:r>
            <a:r>
              <a:rPr lang="es-419" sz="650">
                <a:solidFill>
                  <a:srgbClr val="4EC9B0"/>
                </a:solidFill>
                <a:highlight>
                  <a:srgbClr val="000000"/>
                </a:highlight>
                <a:latin typeface="Consolas"/>
                <a:ea typeface="Consolas"/>
                <a:cs typeface="Consolas"/>
                <a:sym typeface="Consolas"/>
              </a:rPr>
              <a:t>Promise</a:t>
            </a:r>
            <a:r>
              <a:rPr lang="es-419" sz="650">
                <a:solidFill>
                  <a:srgbClr val="D4D4D4"/>
                </a:solidFill>
                <a:highlight>
                  <a:srgbClr val="000000"/>
                </a:highlight>
                <a:latin typeface="Consolas"/>
                <a:ea typeface="Consolas"/>
                <a:cs typeface="Consolas"/>
                <a:sym typeface="Consolas"/>
              </a:rPr>
              <a:t>((</a:t>
            </a:r>
            <a:r>
              <a:rPr lang="es-419" sz="650">
                <a:solidFill>
                  <a:srgbClr val="9CDCFE"/>
                </a:solidFill>
                <a:highlight>
                  <a:srgbClr val="000000"/>
                </a:highlight>
                <a:latin typeface="Consolas"/>
                <a:ea typeface="Consolas"/>
                <a:cs typeface="Consolas"/>
                <a:sym typeface="Consolas"/>
              </a:rPr>
              <a:t>resolve</a:t>
            </a:r>
            <a:r>
              <a:rPr lang="es-419" sz="650">
                <a:solidFill>
                  <a:srgbClr val="D4D4D4"/>
                </a:solidFill>
                <a:highlight>
                  <a:srgbClr val="000000"/>
                </a:highlight>
                <a:latin typeface="Consolas"/>
                <a:ea typeface="Consolas"/>
                <a:cs typeface="Consolas"/>
                <a:sym typeface="Consolas"/>
              </a:rPr>
              <a:t>, </a:t>
            </a:r>
            <a:r>
              <a:rPr lang="es-419" sz="650">
                <a:solidFill>
                  <a:srgbClr val="9CDCFE"/>
                </a:solidFill>
                <a:highlight>
                  <a:srgbClr val="000000"/>
                </a:highlight>
                <a:latin typeface="Consolas"/>
                <a:ea typeface="Consolas"/>
                <a:cs typeface="Consolas"/>
                <a:sym typeface="Consolas"/>
              </a:rPr>
              <a:t>reject</a:t>
            </a:r>
            <a:r>
              <a:rPr lang="es-419" sz="650">
                <a:solidFill>
                  <a:srgbClr val="D4D4D4"/>
                </a:solidFill>
                <a:highlight>
                  <a:srgbClr val="000000"/>
                </a:highlight>
                <a:latin typeface="Consolas"/>
                <a:ea typeface="Consolas"/>
                <a:cs typeface="Consolas"/>
                <a:sym typeface="Consolas"/>
              </a:rPr>
              <a:t>) </a:t>
            </a:r>
            <a:r>
              <a:rPr lang="es-419" sz="650">
                <a:solidFill>
                  <a:srgbClr val="569CD6"/>
                </a:solidFill>
                <a:highlight>
                  <a:srgbClr val="000000"/>
                </a:highlight>
                <a:latin typeface="Consolas"/>
                <a:ea typeface="Consolas"/>
                <a:cs typeface="Consolas"/>
                <a:sym typeface="Consolas"/>
              </a:rPr>
              <a:t>=&gt;</a:t>
            </a:r>
            <a:r>
              <a:rPr lang="es-419" sz="650">
                <a:solidFill>
                  <a:srgbClr val="D4D4D4"/>
                </a:solidFill>
                <a:highlight>
                  <a:srgbClr val="000000"/>
                </a:highlight>
                <a:latin typeface="Consolas"/>
                <a:ea typeface="Consolas"/>
                <a:cs typeface="Consolas"/>
                <a:sym typeface="Consolas"/>
              </a:rPr>
              <a:t> {</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DCDCAA"/>
                </a:solidFill>
                <a:highlight>
                  <a:srgbClr val="000000"/>
                </a:highlight>
                <a:latin typeface="Consolas"/>
                <a:ea typeface="Consolas"/>
                <a:cs typeface="Consolas"/>
                <a:sym typeface="Consolas"/>
              </a:rPr>
              <a:t>setTimeout</a:t>
            </a:r>
            <a:r>
              <a:rPr lang="es-419" sz="650">
                <a:solidFill>
                  <a:srgbClr val="D4D4D4"/>
                </a:solidFill>
                <a:highlight>
                  <a:srgbClr val="000000"/>
                </a:highlight>
                <a:latin typeface="Consolas"/>
                <a:ea typeface="Consolas"/>
                <a:cs typeface="Consolas"/>
                <a:sym typeface="Consolas"/>
              </a:rPr>
              <a:t>(() </a:t>
            </a:r>
            <a:r>
              <a:rPr lang="es-419" sz="650">
                <a:solidFill>
                  <a:srgbClr val="569CD6"/>
                </a:solidFill>
                <a:highlight>
                  <a:srgbClr val="000000"/>
                </a:highlight>
                <a:latin typeface="Consolas"/>
                <a:ea typeface="Consolas"/>
                <a:cs typeface="Consolas"/>
                <a:sym typeface="Consolas"/>
              </a:rPr>
              <a:t>=&gt;</a:t>
            </a:r>
            <a:r>
              <a:rPr lang="es-419" sz="650">
                <a:solidFill>
                  <a:srgbClr val="D4D4D4"/>
                </a:solidFill>
                <a:highlight>
                  <a:srgbClr val="000000"/>
                </a:highlight>
                <a:latin typeface="Consolas"/>
                <a:ea typeface="Consolas"/>
                <a:cs typeface="Consolas"/>
                <a:sym typeface="Consolas"/>
              </a:rPr>
              <a:t> </a:t>
            </a:r>
            <a:r>
              <a:rPr lang="es-419" sz="650">
                <a:solidFill>
                  <a:srgbClr val="DCDCAA"/>
                </a:solidFill>
                <a:highlight>
                  <a:srgbClr val="000000"/>
                </a:highlight>
                <a:latin typeface="Consolas"/>
                <a:ea typeface="Consolas"/>
                <a:cs typeface="Consolas"/>
                <a:sym typeface="Consolas"/>
              </a:rPr>
              <a:t>resolve</a:t>
            </a:r>
            <a:r>
              <a:rPr lang="es-419" sz="650">
                <a:solidFill>
                  <a:srgbClr val="D4D4D4"/>
                </a:solidFill>
                <a:highlight>
                  <a:srgbClr val="000000"/>
                </a:highlight>
                <a:latin typeface="Consolas"/>
                <a:ea typeface="Consolas"/>
                <a:cs typeface="Consolas"/>
                <a:sym typeface="Consolas"/>
              </a:rPr>
              <a:t>(</a:t>
            </a:r>
            <a:r>
              <a:rPr lang="es-419" sz="650">
                <a:solidFill>
                  <a:srgbClr val="9CDCFE"/>
                </a:solidFill>
                <a:highlight>
                  <a:srgbClr val="000000"/>
                </a:highlight>
                <a:latin typeface="Consolas"/>
                <a:ea typeface="Consolas"/>
                <a:cs typeface="Consolas"/>
                <a:sym typeface="Consolas"/>
              </a:rPr>
              <a:t>value</a:t>
            </a:r>
            <a:r>
              <a:rPr lang="es-419" sz="650">
                <a:solidFill>
                  <a:srgbClr val="D4D4D4"/>
                </a:solidFill>
                <a:highlight>
                  <a:srgbClr val="000000"/>
                </a:highlight>
                <a:latin typeface="Consolas"/>
                <a:ea typeface="Consolas"/>
                <a:cs typeface="Consolas"/>
                <a:sym typeface="Consolas"/>
              </a:rPr>
              <a:t>), </a:t>
            </a:r>
            <a:r>
              <a:rPr lang="es-419" sz="650">
                <a:solidFill>
                  <a:srgbClr val="B5CEA8"/>
                </a:solidFill>
                <a:highlight>
                  <a:srgbClr val="000000"/>
                </a:highlight>
                <a:latin typeface="Consolas"/>
                <a:ea typeface="Consolas"/>
                <a:cs typeface="Consolas"/>
                <a:sym typeface="Consolas"/>
              </a:rPr>
              <a:t>2000</a:t>
            </a:r>
            <a:r>
              <a:rPr lang="es-419" sz="650">
                <a:solidFill>
                  <a:srgbClr val="D4D4D4"/>
                </a:solidFill>
                <a:highlight>
                  <a:srgbClr val="000000"/>
                </a:highlight>
                <a:latin typeface="Consolas"/>
                <a:ea typeface="Consolas"/>
                <a:cs typeface="Consolas"/>
                <a:sym typeface="Consolas"/>
              </a:rPr>
              <a: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DCDCAA"/>
                </a:solidFill>
                <a:highlight>
                  <a:srgbClr val="000000"/>
                </a:highlight>
                <a:latin typeface="Consolas"/>
                <a:ea typeface="Consolas"/>
                <a:cs typeface="Consolas"/>
                <a:sym typeface="Consolas"/>
              </a:rPr>
              <a:t>conObservable</a:t>
            </a:r>
            <a:r>
              <a:rPr lang="es-419" sz="650">
                <a:solidFill>
                  <a:srgbClr val="D4D4D4"/>
                </a:solidFill>
                <a:highlight>
                  <a:srgbClr val="000000"/>
                </a:highlight>
                <a:latin typeface="Consolas"/>
                <a:ea typeface="Consolas"/>
                <a:cs typeface="Consolas"/>
                <a:sym typeface="Consolas"/>
              </a:rPr>
              <a:t>(</a:t>
            </a:r>
            <a:r>
              <a:rPr lang="es-419" sz="650">
                <a:solidFill>
                  <a:srgbClr val="9CDCFE"/>
                </a:solidFill>
                <a:highlight>
                  <a:srgbClr val="000000"/>
                </a:highlight>
                <a:latin typeface="Consolas"/>
                <a:ea typeface="Consolas"/>
                <a:cs typeface="Consolas"/>
                <a:sym typeface="Consolas"/>
              </a:rPr>
              <a:t>value</a:t>
            </a:r>
            <a:r>
              <a:rPr lang="es-419" sz="650">
                <a:solidFill>
                  <a:srgbClr val="D4D4D4"/>
                </a:solidFill>
                <a:highlight>
                  <a:srgbClr val="000000"/>
                </a:highlight>
                <a:latin typeface="Consolas"/>
                <a:ea typeface="Consolas"/>
                <a:cs typeface="Consolas"/>
                <a:sym typeface="Consolas"/>
              </a:rPr>
              <a:t>: </a:t>
            </a:r>
            <a:r>
              <a:rPr lang="es-419" sz="650">
                <a:solidFill>
                  <a:srgbClr val="4EC9B0"/>
                </a:solidFill>
                <a:highlight>
                  <a:srgbClr val="000000"/>
                </a:highlight>
                <a:latin typeface="Consolas"/>
                <a:ea typeface="Consolas"/>
                <a:cs typeface="Consolas"/>
                <a:sym typeface="Consolas"/>
              </a:rPr>
              <a:t>string</a:t>
            </a:r>
            <a:r>
              <a:rPr lang="es-419" sz="650">
                <a:solidFill>
                  <a:srgbClr val="D4D4D4"/>
                </a:solidFill>
                <a:highlight>
                  <a:srgbClr val="000000"/>
                </a:highlight>
                <a:latin typeface="Consolas"/>
                <a:ea typeface="Consolas"/>
                <a:cs typeface="Consolas"/>
                <a:sym typeface="Consolas"/>
              </a:rPr>
              <a:t>): </a:t>
            </a:r>
            <a:r>
              <a:rPr lang="es-419" sz="650">
                <a:solidFill>
                  <a:srgbClr val="4EC9B0"/>
                </a:solidFill>
                <a:highlight>
                  <a:srgbClr val="000000"/>
                </a:highlight>
                <a:latin typeface="Consolas"/>
                <a:ea typeface="Consolas"/>
                <a:cs typeface="Consolas"/>
                <a:sym typeface="Consolas"/>
              </a:rPr>
              <a:t>Observable</a:t>
            </a:r>
            <a:r>
              <a:rPr lang="es-419" sz="650">
                <a:solidFill>
                  <a:srgbClr val="D4D4D4"/>
                </a:solidFill>
                <a:highlight>
                  <a:srgbClr val="000000"/>
                </a:highlight>
                <a:latin typeface="Consolas"/>
                <a:ea typeface="Consolas"/>
                <a:cs typeface="Consolas"/>
                <a:sym typeface="Consolas"/>
              </a:rPr>
              <a:t>&lt;</a:t>
            </a:r>
            <a:r>
              <a:rPr lang="es-419" sz="650">
                <a:solidFill>
                  <a:srgbClr val="4EC9B0"/>
                </a:solidFill>
                <a:highlight>
                  <a:srgbClr val="000000"/>
                </a:highlight>
                <a:latin typeface="Consolas"/>
                <a:ea typeface="Consolas"/>
                <a:cs typeface="Consolas"/>
                <a:sym typeface="Consolas"/>
              </a:rPr>
              <a:t>string</a:t>
            </a:r>
            <a:r>
              <a:rPr lang="es-419" sz="650">
                <a:solidFill>
                  <a:srgbClr val="D4D4D4"/>
                </a:solidFill>
                <a:highlight>
                  <a:srgbClr val="000000"/>
                </a:highlight>
                <a:latin typeface="Consolas"/>
                <a:ea typeface="Consolas"/>
                <a:cs typeface="Consolas"/>
                <a:sym typeface="Consolas"/>
              </a:rPr>
              <a:t>&gt; {</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650">
                <a:solidFill>
                  <a:srgbClr val="C586C0"/>
                </a:solidFill>
                <a:highlight>
                  <a:srgbClr val="000000"/>
                </a:highlight>
                <a:latin typeface="Consolas"/>
                <a:ea typeface="Consolas"/>
                <a:cs typeface="Consolas"/>
                <a:sym typeface="Consolas"/>
              </a:rPr>
              <a:t>return</a:t>
            </a:r>
            <a:r>
              <a:rPr lang="es-419" sz="650">
                <a:solidFill>
                  <a:srgbClr val="D4D4D4"/>
                </a:solidFill>
                <a:highlight>
                  <a:srgbClr val="000000"/>
                </a:highlight>
                <a:latin typeface="Consolas"/>
                <a:ea typeface="Consolas"/>
                <a:cs typeface="Consolas"/>
                <a:sym typeface="Consolas"/>
              </a:rPr>
              <a:t> </a:t>
            </a:r>
            <a:r>
              <a:rPr lang="es-419" sz="650">
                <a:solidFill>
                  <a:srgbClr val="DCDCAA"/>
                </a:solidFill>
                <a:highlight>
                  <a:srgbClr val="000000"/>
                </a:highlight>
                <a:latin typeface="Consolas"/>
                <a:ea typeface="Consolas"/>
                <a:cs typeface="Consolas"/>
                <a:sym typeface="Consolas"/>
              </a:rPr>
              <a:t>of</a:t>
            </a:r>
            <a:r>
              <a:rPr lang="es-419" sz="650">
                <a:solidFill>
                  <a:srgbClr val="D4D4D4"/>
                </a:solidFill>
                <a:highlight>
                  <a:srgbClr val="000000"/>
                </a:highlight>
                <a:latin typeface="Consolas"/>
                <a:ea typeface="Consolas"/>
                <a:cs typeface="Consolas"/>
                <a:sym typeface="Consolas"/>
              </a:rPr>
              <a:t>(</a:t>
            </a:r>
            <a:r>
              <a:rPr lang="es-419" sz="650">
                <a:solidFill>
                  <a:srgbClr val="9CDCFE"/>
                </a:solidFill>
                <a:highlight>
                  <a:srgbClr val="000000"/>
                </a:highlight>
                <a:latin typeface="Consolas"/>
                <a:ea typeface="Consolas"/>
                <a:cs typeface="Consolas"/>
                <a:sym typeface="Consolas"/>
              </a:rPr>
              <a:t>value</a:t>
            </a:r>
            <a:r>
              <a:rPr lang="es-419" sz="650">
                <a:solidFill>
                  <a:srgbClr val="D4D4D4"/>
                </a:solidFill>
                <a:highlight>
                  <a:srgbClr val="000000"/>
                </a:highlight>
                <a:latin typeface="Consolas"/>
                <a:ea typeface="Consolas"/>
                <a:cs typeface="Consolas"/>
                <a:sym typeface="Consolas"/>
              </a:rPr>
              <a:t>).</a:t>
            </a:r>
            <a:r>
              <a:rPr lang="es-419" sz="650">
                <a:solidFill>
                  <a:srgbClr val="DCDCAA"/>
                </a:solidFill>
                <a:highlight>
                  <a:srgbClr val="000000"/>
                </a:highlight>
                <a:latin typeface="Consolas"/>
                <a:ea typeface="Consolas"/>
                <a:cs typeface="Consolas"/>
                <a:sym typeface="Consolas"/>
              </a:rPr>
              <a:t>pipe</a:t>
            </a:r>
            <a:r>
              <a:rPr lang="es-419" sz="650">
                <a:solidFill>
                  <a:srgbClr val="D4D4D4"/>
                </a:solidFill>
                <a:highlight>
                  <a:srgbClr val="000000"/>
                </a:highlight>
                <a:latin typeface="Consolas"/>
                <a:ea typeface="Consolas"/>
                <a:cs typeface="Consolas"/>
                <a:sym typeface="Consolas"/>
              </a:rPr>
              <a:t>(</a:t>
            </a:r>
            <a:r>
              <a:rPr lang="es-419" sz="650">
                <a:solidFill>
                  <a:srgbClr val="DCDCAA"/>
                </a:solidFill>
                <a:highlight>
                  <a:srgbClr val="000000"/>
                </a:highlight>
                <a:latin typeface="Consolas"/>
                <a:ea typeface="Consolas"/>
                <a:cs typeface="Consolas"/>
                <a:sym typeface="Consolas"/>
              </a:rPr>
              <a:t>delay</a:t>
            </a:r>
            <a:r>
              <a:rPr lang="es-419" sz="650">
                <a:solidFill>
                  <a:srgbClr val="D4D4D4"/>
                </a:solidFill>
                <a:highlight>
                  <a:srgbClr val="000000"/>
                </a:highlight>
                <a:latin typeface="Consolas"/>
                <a:ea typeface="Consolas"/>
                <a:cs typeface="Consolas"/>
                <a:sym typeface="Consolas"/>
              </a:rPr>
              <a:t>(</a:t>
            </a:r>
            <a:r>
              <a:rPr lang="es-419" sz="650">
                <a:solidFill>
                  <a:srgbClr val="B5CEA8"/>
                </a:solidFill>
                <a:highlight>
                  <a:srgbClr val="000000"/>
                </a:highlight>
                <a:latin typeface="Consolas"/>
                <a:ea typeface="Consolas"/>
                <a:cs typeface="Consolas"/>
                <a:sym typeface="Consolas"/>
              </a:rPr>
              <a:t>2000</a:t>
            </a:r>
            <a:r>
              <a:rPr lang="es-419" sz="650">
                <a:solidFill>
                  <a:srgbClr val="D4D4D4"/>
                </a:solidFill>
                <a:highlight>
                  <a:srgbClr val="000000"/>
                </a:highlight>
                <a:latin typeface="Consolas"/>
                <a:ea typeface="Consolas"/>
                <a:cs typeface="Consolas"/>
                <a:sym typeface="Consolas"/>
              </a:rPr>
              <a:t>));</a:t>
            </a:r>
            <a:endParaRPr sz="6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650">
                <a:solidFill>
                  <a:srgbClr val="D4D4D4"/>
                </a:solidFill>
                <a:highlight>
                  <a:srgbClr val="000000"/>
                </a:highlight>
                <a:latin typeface="Consolas"/>
                <a:ea typeface="Consolas"/>
                <a:cs typeface="Consolas"/>
                <a:sym typeface="Consolas"/>
              </a:rPr>
              <a:t>  </a:t>
            </a: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50">
                <a:solidFill>
                  <a:srgbClr val="D4D4D4"/>
                </a:solidFill>
                <a:highlight>
                  <a:srgbClr val="000000"/>
                </a:highlight>
                <a:latin typeface="Consolas"/>
                <a:ea typeface="Consolas"/>
                <a:cs typeface="Consolas"/>
                <a:sym typeface="Consolas"/>
              </a:rPr>
              <a:t>}</a:t>
            </a:r>
            <a:endParaRPr sz="750">
              <a:solidFill>
                <a:srgbClr val="D4D4D4"/>
              </a:solidFill>
              <a:highlight>
                <a:srgbClr val="000000"/>
              </a:highlight>
              <a:latin typeface="Consolas"/>
              <a:ea typeface="Consolas"/>
              <a:cs typeface="Consolas"/>
              <a:sym typeface="Consolas"/>
            </a:endParaRPr>
          </a:p>
        </p:txBody>
      </p:sp>
      <p:sp>
        <p:nvSpPr>
          <p:cNvPr id="655" name="Google Shape;655;p86"/>
          <p:cNvSpPr txBox="1"/>
          <p:nvPr/>
        </p:nvSpPr>
        <p:spPr>
          <a:xfrm>
            <a:off x="5072850" y="1699200"/>
            <a:ext cx="2109000" cy="2880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419" sz="1050">
                <a:solidFill>
                  <a:srgbClr val="808080"/>
                </a:solidFill>
                <a:highlight>
                  <a:srgbClr val="000000"/>
                </a:highlight>
                <a:latin typeface="Consolas"/>
                <a:ea typeface="Consolas"/>
                <a:cs typeface="Consolas"/>
                <a:sym typeface="Consolas"/>
              </a:rPr>
              <a:t>&lt;</a:t>
            </a:r>
            <a:r>
              <a:rPr lang="es-419" sz="1050">
                <a:solidFill>
                  <a:srgbClr val="569CD6"/>
                </a:solidFill>
                <a:highlight>
                  <a:srgbClr val="000000"/>
                </a:highlight>
                <a:latin typeface="Consolas"/>
                <a:ea typeface="Consolas"/>
                <a:cs typeface="Consolas"/>
                <a:sym typeface="Consolas"/>
              </a:rPr>
              <a:t>h1</a:t>
            </a:r>
            <a:r>
              <a:rPr lang="es-419" sz="1050">
                <a:solidFill>
                  <a:srgbClr val="808080"/>
                </a:solidFill>
                <a:highlight>
                  <a:srgbClr val="000000"/>
                </a:highlight>
                <a:latin typeface="Consolas"/>
                <a:ea typeface="Consolas"/>
                <a:cs typeface="Consolas"/>
                <a:sym typeface="Consolas"/>
              </a:rPr>
              <a:t>&gt;</a:t>
            </a:r>
            <a:endParaRPr sz="1050">
              <a:solidFill>
                <a:srgbClr val="808080"/>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050">
                <a:solidFill>
                  <a:srgbClr val="D4D4D4"/>
                </a:solidFill>
                <a:highlight>
                  <a:srgbClr val="000000"/>
                </a:highlight>
                <a:latin typeface="Consolas"/>
                <a:ea typeface="Consolas"/>
                <a:cs typeface="Consolas"/>
                <a:sym typeface="Consolas"/>
              </a:rPr>
              <a:t>  Prueba pipe async</a:t>
            </a:r>
            <a:endParaRPr sz="10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050">
                <a:solidFill>
                  <a:srgbClr val="808080"/>
                </a:solidFill>
                <a:highlight>
                  <a:srgbClr val="000000"/>
                </a:highlight>
                <a:latin typeface="Consolas"/>
                <a:ea typeface="Consolas"/>
                <a:cs typeface="Consolas"/>
                <a:sym typeface="Consolas"/>
              </a:rPr>
              <a:t>&lt;/</a:t>
            </a:r>
            <a:r>
              <a:rPr lang="es-419" sz="1050">
                <a:solidFill>
                  <a:srgbClr val="569CD6"/>
                </a:solidFill>
                <a:highlight>
                  <a:srgbClr val="000000"/>
                </a:highlight>
                <a:latin typeface="Consolas"/>
                <a:ea typeface="Consolas"/>
                <a:cs typeface="Consolas"/>
                <a:sym typeface="Consolas"/>
              </a:rPr>
              <a:t>h1</a:t>
            </a:r>
            <a:r>
              <a:rPr lang="es-419" sz="1050">
                <a:solidFill>
                  <a:srgbClr val="808080"/>
                </a:solidFill>
                <a:highlight>
                  <a:srgbClr val="000000"/>
                </a:highlight>
                <a:latin typeface="Consolas"/>
                <a:ea typeface="Consolas"/>
                <a:cs typeface="Consolas"/>
                <a:sym typeface="Consolas"/>
              </a:rPr>
              <a:t>&gt;</a:t>
            </a:r>
            <a:endParaRPr sz="1050">
              <a:solidFill>
                <a:srgbClr val="808080"/>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050">
                <a:solidFill>
                  <a:srgbClr val="808080"/>
                </a:solidFill>
                <a:highlight>
                  <a:srgbClr val="000000"/>
                </a:highlight>
                <a:latin typeface="Consolas"/>
                <a:ea typeface="Consolas"/>
                <a:cs typeface="Consolas"/>
                <a:sym typeface="Consolas"/>
              </a:rPr>
              <a:t>&lt;</a:t>
            </a:r>
            <a:r>
              <a:rPr lang="es-419" sz="1050">
                <a:solidFill>
                  <a:srgbClr val="569CD6"/>
                </a:solidFill>
                <a:highlight>
                  <a:srgbClr val="000000"/>
                </a:highlight>
                <a:latin typeface="Consolas"/>
                <a:ea typeface="Consolas"/>
                <a:cs typeface="Consolas"/>
                <a:sym typeface="Consolas"/>
              </a:rPr>
              <a:t>div</a:t>
            </a:r>
            <a:r>
              <a:rPr lang="es-419" sz="1050">
                <a:solidFill>
                  <a:srgbClr val="808080"/>
                </a:solidFill>
                <a:highlight>
                  <a:srgbClr val="000000"/>
                </a:highlight>
                <a:latin typeface="Consolas"/>
                <a:ea typeface="Consolas"/>
                <a:cs typeface="Consolas"/>
                <a:sym typeface="Consolas"/>
              </a:rPr>
              <a:t>&gt;</a:t>
            </a:r>
            <a:endParaRPr sz="1050">
              <a:solidFill>
                <a:srgbClr val="808080"/>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050">
                <a:solidFill>
                  <a:srgbClr val="D4D4D4"/>
                </a:solidFill>
                <a:highlight>
                  <a:srgbClr val="000000"/>
                </a:highlight>
                <a:latin typeface="Consolas"/>
                <a:ea typeface="Consolas"/>
                <a:cs typeface="Consolas"/>
                <a:sym typeface="Consolas"/>
              </a:rPr>
              <a:t>  {{</a:t>
            </a:r>
            <a:r>
              <a:rPr lang="es-419" sz="1050">
                <a:solidFill>
                  <a:srgbClr val="9CDCFE"/>
                </a:solidFill>
                <a:highlight>
                  <a:srgbClr val="000000"/>
                </a:highlight>
                <a:latin typeface="Consolas"/>
                <a:ea typeface="Consolas"/>
                <a:cs typeface="Consolas"/>
                <a:sym typeface="Consolas"/>
              </a:rPr>
              <a:t>promesa</a:t>
            </a:r>
            <a:r>
              <a:rPr lang="es-419" sz="1050">
                <a:solidFill>
                  <a:srgbClr val="D4D4D4"/>
                </a:solidFill>
                <a:highlight>
                  <a:srgbClr val="000000"/>
                </a:highlight>
                <a:latin typeface="Consolas"/>
                <a:ea typeface="Consolas"/>
                <a:cs typeface="Consolas"/>
                <a:sym typeface="Consolas"/>
              </a:rPr>
              <a:t> | </a:t>
            </a:r>
            <a:r>
              <a:rPr lang="es-419" sz="1050">
                <a:solidFill>
                  <a:srgbClr val="DCDCAA"/>
                </a:solidFill>
                <a:highlight>
                  <a:srgbClr val="000000"/>
                </a:highlight>
                <a:latin typeface="Consolas"/>
                <a:ea typeface="Consolas"/>
                <a:cs typeface="Consolas"/>
                <a:sym typeface="Consolas"/>
              </a:rPr>
              <a:t>async</a:t>
            </a:r>
            <a:r>
              <a:rPr lang="es-419" sz="1050">
                <a:solidFill>
                  <a:srgbClr val="D4D4D4"/>
                </a:solidFill>
                <a:highlight>
                  <a:srgbClr val="000000"/>
                </a:highlight>
                <a:latin typeface="Consolas"/>
                <a:ea typeface="Consolas"/>
                <a:cs typeface="Consolas"/>
                <a:sym typeface="Consolas"/>
              </a:rPr>
              <a:t>}}</a:t>
            </a:r>
            <a:endParaRPr sz="10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050">
                <a:solidFill>
                  <a:srgbClr val="808080"/>
                </a:solidFill>
                <a:highlight>
                  <a:srgbClr val="000000"/>
                </a:highlight>
                <a:latin typeface="Consolas"/>
                <a:ea typeface="Consolas"/>
                <a:cs typeface="Consolas"/>
                <a:sym typeface="Consolas"/>
              </a:rPr>
              <a:t>&lt;/</a:t>
            </a:r>
            <a:r>
              <a:rPr lang="es-419" sz="1050">
                <a:solidFill>
                  <a:srgbClr val="569CD6"/>
                </a:solidFill>
                <a:highlight>
                  <a:srgbClr val="000000"/>
                </a:highlight>
                <a:latin typeface="Consolas"/>
                <a:ea typeface="Consolas"/>
                <a:cs typeface="Consolas"/>
                <a:sym typeface="Consolas"/>
              </a:rPr>
              <a:t>div</a:t>
            </a:r>
            <a:r>
              <a:rPr lang="es-419" sz="1050">
                <a:solidFill>
                  <a:srgbClr val="808080"/>
                </a:solidFill>
                <a:highlight>
                  <a:srgbClr val="000000"/>
                </a:highlight>
                <a:latin typeface="Consolas"/>
                <a:ea typeface="Consolas"/>
                <a:cs typeface="Consolas"/>
                <a:sym typeface="Consolas"/>
              </a:rPr>
              <a:t>&gt;</a:t>
            </a:r>
            <a:endParaRPr sz="1050">
              <a:solidFill>
                <a:srgbClr val="808080"/>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050">
                <a:solidFill>
                  <a:srgbClr val="808080"/>
                </a:solidFill>
                <a:highlight>
                  <a:srgbClr val="000000"/>
                </a:highlight>
                <a:latin typeface="Consolas"/>
                <a:ea typeface="Consolas"/>
                <a:cs typeface="Consolas"/>
                <a:sym typeface="Consolas"/>
              </a:rPr>
              <a:t>&lt;</a:t>
            </a:r>
            <a:r>
              <a:rPr lang="es-419" sz="1050">
                <a:solidFill>
                  <a:srgbClr val="569CD6"/>
                </a:solidFill>
                <a:highlight>
                  <a:srgbClr val="000000"/>
                </a:highlight>
                <a:latin typeface="Consolas"/>
                <a:ea typeface="Consolas"/>
                <a:cs typeface="Consolas"/>
                <a:sym typeface="Consolas"/>
              </a:rPr>
              <a:t>div</a:t>
            </a:r>
            <a:r>
              <a:rPr lang="es-419" sz="1050">
                <a:solidFill>
                  <a:srgbClr val="808080"/>
                </a:solidFill>
                <a:highlight>
                  <a:srgbClr val="000000"/>
                </a:highlight>
                <a:latin typeface="Consolas"/>
                <a:ea typeface="Consolas"/>
                <a:cs typeface="Consolas"/>
                <a:sym typeface="Consolas"/>
              </a:rPr>
              <a:t>&gt;</a:t>
            </a:r>
            <a:endParaRPr sz="1050">
              <a:solidFill>
                <a:srgbClr val="808080"/>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050">
                <a:solidFill>
                  <a:srgbClr val="D4D4D4"/>
                </a:solidFill>
                <a:highlight>
                  <a:srgbClr val="000000"/>
                </a:highlight>
                <a:latin typeface="Consolas"/>
                <a:ea typeface="Consolas"/>
                <a:cs typeface="Consolas"/>
                <a:sym typeface="Consolas"/>
              </a:rPr>
              <a:t>  {{</a:t>
            </a:r>
            <a:r>
              <a:rPr lang="es-419" sz="1050">
                <a:solidFill>
                  <a:srgbClr val="9CDCFE"/>
                </a:solidFill>
                <a:highlight>
                  <a:srgbClr val="000000"/>
                </a:highlight>
                <a:latin typeface="Consolas"/>
                <a:ea typeface="Consolas"/>
                <a:cs typeface="Consolas"/>
                <a:sym typeface="Consolas"/>
              </a:rPr>
              <a:t>observable</a:t>
            </a:r>
            <a:r>
              <a:rPr lang="es-419" sz="1050">
                <a:solidFill>
                  <a:srgbClr val="D4D4D4"/>
                </a:solidFill>
                <a:highlight>
                  <a:srgbClr val="000000"/>
                </a:highlight>
                <a:latin typeface="Consolas"/>
                <a:ea typeface="Consolas"/>
                <a:cs typeface="Consolas"/>
                <a:sym typeface="Consolas"/>
              </a:rPr>
              <a:t> | </a:t>
            </a:r>
            <a:r>
              <a:rPr lang="es-419" sz="1050">
                <a:solidFill>
                  <a:srgbClr val="DCDCAA"/>
                </a:solidFill>
                <a:highlight>
                  <a:srgbClr val="000000"/>
                </a:highlight>
                <a:latin typeface="Consolas"/>
                <a:ea typeface="Consolas"/>
                <a:cs typeface="Consolas"/>
                <a:sym typeface="Consolas"/>
              </a:rPr>
              <a:t>async</a:t>
            </a:r>
            <a:r>
              <a:rPr lang="es-419" sz="1050">
                <a:solidFill>
                  <a:srgbClr val="D4D4D4"/>
                </a:solidFill>
                <a:highlight>
                  <a:srgbClr val="000000"/>
                </a:highlight>
                <a:latin typeface="Consolas"/>
                <a:ea typeface="Consolas"/>
                <a:cs typeface="Consolas"/>
                <a:sym typeface="Consolas"/>
              </a:rPr>
              <a:t>}}</a:t>
            </a:r>
            <a:endParaRPr sz="10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050">
                <a:solidFill>
                  <a:srgbClr val="808080"/>
                </a:solidFill>
                <a:highlight>
                  <a:srgbClr val="000000"/>
                </a:highlight>
                <a:latin typeface="Consolas"/>
                <a:ea typeface="Consolas"/>
                <a:cs typeface="Consolas"/>
                <a:sym typeface="Consolas"/>
              </a:rPr>
              <a:t>&lt;/</a:t>
            </a:r>
            <a:r>
              <a:rPr lang="es-419" sz="1050">
                <a:solidFill>
                  <a:srgbClr val="569CD6"/>
                </a:solidFill>
                <a:highlight>
                  <a:srgbClr val="000000"/>
                </a:highlight>
                <a:latin typeface="Consolas"/>
                <a:ea typeface="Consolas"/>
                <a:cs typeface="Consolas"/>
                <a:sym typeface="Consolas"/>
              </a:rPr>
              <a:t>div</a:t>
            </a:r>
            <a:r>
              <a:rPr lang="es-419" sz="1050">
                <a:solidFill>
                  <a:srgbClr val="808080"/>
                </a:solidFill>
                <a:highlight>
                  <a:srgbClr val="000000"/>
                </a:highlight>
                <a:latin typeface="Consolas"/>
                <a:ea typeface="Consolas"/>
                <a:cs typeface="Consolas"/>
                <a:sym typeface="Consolas"/>
              </a:rPr>
              <a:t>&gt;</a:t>
            </a:r>
            <a:endParaRPr sz="1350">
              <a:solidFill>
                <a:srgbClr val="808080"/>
              </a:solidFill>
              <a:highlight>
                <a:srgbClr val="000000"/>
              </a:highlight>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3"/>
          <p:cNvSpPr txBox="1"/>
          <p:nvPr/>
        </p:nvSpPr>
        <p:spPr>
          <a:xfrm>
            <a:off x="438150" y="169850"/>
            <a:ext cx="8267700" cy="170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419" sz="1100">
                <a:solidFill>
                  <a:schemeClr val="dk1"/>
                </a:solidFill>
              </a:rPr>
              <a:t>3. Creación de Componentes con Angular CLI</a:t>
            </a:r>
            <a:endParaRPr b="1" sz="1100">
              <a:solidFill>
                <a:schemeClr val="dk1"/>
              </a:solidFill>
            </a:endParaRPr>
          </a:p>
          <a:p>
            <a:pPr indent="0" lvl="0" marL="0" rtl="0" algn="l">
              <a:lnSpc>
                <a:spcPct val="115000"/>
              </a:lnSpc>
              <a:spcBef>
                <a:spcPts val="200"/>
              </a:spcBef>
              <a:spcAft>
                <a:spcPts val="0"/>
              </a:spcAft>
              <a:buClr>
                <a:schemeClr val="dk1"/>
              </a:buClr>
              <a:buSzPts val="1100"/>
              <a:buFont typeface="Arial"/>
              <a:buNone/>
            </a:pPr>
            <a:r>
              <a:rPr lang="es-419" sz="1100">
                <a:solidFill>
                  <a:schemeClr val="dk1"/>
                </a:solidFill>
              </a:rPr>
              <a:t>Explicación breve del comando para crear componentes:</a:t>
            </a:r>
            <a:br>
              <a:rPr lang="es-419" sz="1100">
                <a:solidFill>
                  <a:schemeClr val="dk1"/>
                </a:solidFill>
              </a:rPr>
            </a:br>
            <a:r>
              <a:rPr lang="es-419" sz="1100">
                <a:solidFill>
                  <a:schemeClr val="dk1"/>
                </a:solidFill>
              </a:rPr>
              <a:t>bash</a:t>
            </a:r>
            <a:br>
              <a:rPr lang="es-419" sz="1100">
                <a:solidFill>
                  <a:schemeClr val="dk1"/>
                </a:solidFill>
              </a:rPr>
            </a:br>
            <a:r>
              <a:rPr lang="es-419" sz="1100">
                <a:solidFill>
                  <a:schemeClr val="dk1"/>
                </a:solidFill>
              </a:rPr>
              <a:t>Copiar código</a:t>
            </a:r>
            <a:br>
              <a:rPr lang="es-419" sz="1100">
                <a:solidFill>
                  <a:schemeClr val="dk1"/>
                </a:solidFill>
              </a:rPr>
            </a:br>
            <a:r>
              <a:rPr lang="es-419" sz="1100">
                <a:solidFill>
                  <a:srgbClr val="188038"/>
                </a:solidFill>
                <a:latin typeface="Roboto Mono"/>
                <a:ea typeface="Roboto Mono"/>
                <a:cs typeface="Roboto Mono"/>
                <a:sym typeface="Roboto Mono"/>
              </a:rPr>
              <a:t>ng generate component nombre-del-componente</a:t>
            </a:r>
            <a:endParaRPr sz="1100">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s-419" sz="1100">
                <a:solidFill>
                  <a:schemeClr val="dk1"/>
                </a:solidFill>
              </a:rPr>
              <a:t>o su versión abreviada:</a:t>
            </a:r>
            <a:br>
              <a:rPr lang="es-419" sz="1100">
                <a:solidFill>
                  <a:schemeClr val="dk1"/>
                </a:solidFill>
              </a:rPr>
            </a:br>
            <a:r>
              <a:rPr lang="es-419" sz="1100">
                <a:solidFill>
                  <a:schemeClr val="dk1"/>
                </a:solidFill>
              </a:rPr>
              <a:t>bash</a:t>
            </a:r>
            <a:br>
              <a:rPr lang="es-419" sz="1100">
                <a:solidFill>
                  <a:schemeClr val="dk1"/>
                </a:solidFill>
              </a:rPr>
            </a:br>
            <a:r>
              <a:rPr lang="es-419" sz="1100">
                <a:solidFill>
                  <a:schemeClr val="dk1"/>
                </a:solidFill>
              </a:rPr>
              <a:t>Copiar código</a:t>
            </a:r>
            <a:br>
              <a:rPr lang="es-419" sz="1100">
                <a:solidFill>
                  <a:schemeClr val="dk1"/>
                </a:solidFill>
              </a:rPr>
            </a:br>
            <a:r>
              <a:rPr lang="es-419" sz="1100">
                <a:solidFill>
                  <a:srgbClr val="188038"/>
                </a:solidFill>
                <a:latin typeface="Roboto Mono"/>
                <a:ea typeface="Roboto Mono"/>
                <a:cs typeface="Roboto Mono"/>
                <a:sym typeface="Roboto Mono"/>
              </a:rPr>
              <a:t>ng g c nombre-del-componente</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Cómo se actualizan los archivos tras ejecutar el comando (se crean la carpeta y los 4 archivos principales: </a:t>
            </a:r>
            <a:r>
              <a:rPr lang="es-419" sz="1100">
                <a:solidFill>
                  <a:srgbClr val="188038"/>
                </a:solidFill>
                <a:latin typeface="Roboto Mono"/>
                <a:ea typeface="Roboto Mono"/>
                <a:cs typeface="Roboto Mono"/>
                <a:sym typeface="Roboto Mono"/>
              </a:rPr>
              <a:t>.html</a:t>
            </a:r>
            <a:r>
              <a:rPr lang="es-419" sz="1100">
                <a:solidFill>
                  <a:schemeClr val="dk1"/>
                </a:solidFill>
              </a:rPr>
              <a:t>, </a:t>
            </a:r>
            <a:r>
              <a:rPr lang="es-419" sz="1100">
                <a:solidFill>
                  <a:srgbClr val="188038"/>
                </a:solidFill>
                <a:latin typeface="Roboto Mono"/>
                <a:ea typeface="Roboto Mono"/>
                <a:cs typeface="Roboto Mono"/>
                <a:sym typeface="Roboto Mono"/>
              </a:rPr>
              <a:t>.ts</a:t>
            </a:r>
            <a:r>
              <a:rPr lang="es-419" sz="1100">
                <a:solidFill>
                  <a:schemeClr val="dk1"/>
                </a:solidFill>
              </a:rPr>
              <a:t>, </a:t>
            </a:r>
            <a:r>
              <a:rPr lang="es-419" sz="1100">
                <a:solidFill>
                  <a:srgbClr val="188038"/>
                </a:solidFill>
                <a:latin typeface="Roboto Mono"/>
                <a:ea typeface="Roboto Mono"/>
                <a:cs typeface="Roboto Mono"/>
                <a:sym typeface="Roboto Mono"/>
              </a:rPr>
              <a:t>.css</a:t>
            </a:r>
            <a:r>
              <a:rPr lang="es-419" sz="1100">
                <a:solidFill>
                  <a:schemeClr val="dk1"/>
                </a:solidFill>
              </a:rPr>
              <a:t>, </a:t>
            </a:r>
            <a:r>
              <a:rPr lang="es-419" sz="1100">
                <a:solidFill>
                  <a:srgbClr val="188038"/>
                </a:solidFill>
                <a:latin typeface="Roboto Mono"/>
                <a:ea typeface="Roboto Mono"/>
                <a:cs typeface="Roboto Mono"/>
                <a:sym typeface="Roboto Mono"/>
              </a:rPr>
              <a:t>.spec.ts</a:t>
            </a:r>
            <a:r>
              <a:rPr lang="es-419"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419" sz="1100">
                <a:solidFill>
                  <a:schemeClr val="dk1"/>
                </a:solidFill>
              </a:rPr>
              <a:t>4. Introducción a la Interpolación y Enlace de Datos (Data Binding)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419" sz="1100">
                <a:solidFill>
                  <a:schemeClr val="dk1"/>
                </a:solidFill>
              </a:rPr>
              <a:t>Interpolación ({{ }})</a:t>
            </a:r>
            <a:r>
              <a:rPr lang="es-419" sz="1100">
                <a:solidFill>
                  <a:schemeClr val="dk1"/>
                </a:solidFill>
              </a:rPr>
              <a:t>: cómo mostrar valores de variables en la vista HTML.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Property Binding</a:t>
            </a:r>
            <a:r>
              <a:rPr lang="es-419" sz="1100">
                <a:solidFill>
                  <a:schemeClr val="dk1"/>
                </a:solidFill>
              </a:rPr>
              <a:t>: vincular propiedades de elementos HTML con propiedades del componente.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Event Binding</a:t>
            </a:r>
            <a:r>
              <a:rPr lang="es-419" sz="1100">
                <a:solidFill>
                  <a:schemeClr val="dk1"/>
                </a:solidFill>
              </a:rPr>
              <a:t>: escuchar y manejar eventos en los componentes.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419" sz="1100">
                <a:solidFill>
                  <a:schemeClr val="dk1"/>
                </a:solidFill>
              </a:rPr>
              <a:t>Ejemplo rápido de interpolación y property binding:</a:t>
            </a:r>
            <a:br>
              <a:rPr lang="es-419" sz="1100">
                <a:solidFill>
                  <a:schemeClr val="dk1"/>
                </a:solidFill>
              </a:rPr>
            </a:br>
            <a:r>
              <a:rPr lang="es-419" sz="1100">
                <a:solidFill>
                  <a:schemeClr val="dk1"/>
                </a:solidFill>
              </a:rPr>
              <a:t>html</a:t>
            </a:r>
            <a:br>
              <a:rPr lang="es-419" sz="1100">
                <a:solidFill>
                  <a:schemeClr val="dk1"/>
                </a:solidFill>
              </a:rPr>
            </a:br>
            <a:r>
              <a:rPr lang="es-419" sz="1100">
                <a:solidFill>
                  <a:schemeClr val="dk1"/>
                </a:solidFill>
              </a:rPr>
              <a:t>Copiar código</a:t>
            </a:r>
            <a:br>
              <a:rPr lang="es-419" sz="1100">
                <a:solidFill>
                  <a:schemeClr val="dk1"/>
                </a:solidFill>
              </a:rPr>
            </a:br>
            <a:r>
              <a:rPr lang="es-419" sz="1100">
                <a:solidFill>
                  <a:srgbClr val="188038"/>
                </a:solidFill>
                <a:latin typeface="Roboto Mono"/>
                <a:ea typeface="Roboto Mono"/>
                <a:cs typeface="Roboto Mono"/>
                <a:sym typeface="Roboto Mono"/>
              </a:rPr>
              <a:t>&lt;h1&gt;Hola, {{ nombre }}&lt;/h1&gt;</a:t>
            </a:r>
            <a:endParaRPr sz="1100">
              <a:solidFill>
                <a:srgbClr val="188038"/>
              </a:solidFill>
              <a:latin typeface="Roboto Mono"/>
              <a:ea typeface="Roboto Mono"/>
              <a:cs typeface="Roboto Mono"/>
              <a:sym typeface="Roboto Mono"/>
            </a:endParaRPr>
          </a:p>
          <a:p>
            <a:pPr indent="-298450" lvl="0" marL="457200" rtl="0" algn="l">
              <a:lnSpc>
                <a:spcPct val="115000"/>
              </a:lnSpc>
              <a:spcBef>
                <a:spcPts val="1200"/>
              </a:spcBef>
              <a:spcAft>
                <a:spcPts val="0"/>
              </a:spcAft>
              <a:buClr>
                <a:schemeClr val="dk1"/>
              </a:buClr>
              <a:buSzPts val="1100"/>
              <a:buChar char="●"/>
            </a:pPr>
            <a:r>
              <a:rPr lang="es-419" sz="1100">
                <a:solidFill>
                  <a:srgbClr val="188038"/>
                </a:solidFill>
                <a:latin typeface="Roboto Mono"/>
                <a:ea typeface="Roboto Mono"/>
                <a:cs typeface="Roboto Mono"/>
                <a:sym typeface="Roboto Mono"/>
              </a:rPr>
              <a:t>&lt;button [disabled]="esBotonDeshabilitado"&gt;Hacer clic&lt;/button&gt;</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latin typeface="DM Sans"/>
              <a:ea typeface="DM Sans"/>
              <a:cs typeface="DM Sans"/>
              <a:sym typeface="DM Sans"/>
            </a:endParaRPr>
          </a:p>
          <a:p>
            <a:pPr indent="0" lvl="0" marL="0" rtl="0" algn="l">
              <a:spcBef>
                <a:spcPts val="200"/>
              </a:spcBef>
              <a:spcAft>
                <a:spcPts val="0"/>
              </a:spcAft>
              <a:buNone/>
            </a:pPr>
            <a:r>
              <a:t/>
            </a:r>
            <a:endParaRPr sz="1800">
              <a:solidFill>
                <a:schemeClr val="dk2"/>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grpSp>
        <p:nvGrpSpPr>
          <p:cNvPr id="660" name="Google Shape;660;p87"/>
          <p:cNvGrpSpPr/>
          <p:nvPr/>
        </p:nvGrpSpPr>
        <p:grpSpPr>
          <a:xfrm>
            <a:off x="4202551" y="994261"/>
            <a:ext cx="738900" cy="738974"/>
            <a:chOff x="974706" y="2467173"/>
            <a:chExt cx="738900" cy="738900"/>
          </a:xfrm>
        </p:grpSpPr>
        <p:sp>
          <p:nvSpPr>
            <p:cNvPr id="661" name="Google Shape;661;p8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2" name="Google Shape;662;p8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63" name="Google Shape;663;p87"/>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Pipe Async</a:t>
            </a:r>
            <a:endParaRPr b="1" sz="4000">
              <a:solidFill>
                <a:schemeClr val="dk1"/>
              </a:solidFill>
              <a:highlight>
                <a:srgbClr val="EAFF6A"/>
              </a:highlight>
              <a:latin typeface="DM Sans"/>
              <a:ea typeface="DM Sans"/>
              <a:cs typeface="DM Sans"/>
              <a:sym typeface="DM Sans"/>
            </a:endParaRPr>
          </a:p>
        </p:txBody>
      </p:sp>
      <p:sp>
        <p:nvSpPr>
          <p:cNvPr id="664" name="Google Shape;664;p87"/>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Duración: </a:t>
            </a:r>
            <a:r>
              <a:rPr b="1" lang="es-419" sz="2000">
                <a:solidFill>
                  <a:srgbClr val="999999"/>
                </a:solidFill>
                <a:latin typeface="DM Sans"/>
                <a:ea typeface="DM Sans"/>
                <a:cs typeface="DM Sans"/>
                <a:sym typeface="DM Sans"/>
              </a:rPr>
              <a:t>10 minutos</a:t>
            </a:r>
            <a:endParaRPr b="1" sz="2000">
              <a:solidFill>
                <a:srgbClr val="999999"/>
              </a:solidFill>
              <a:latin typeface="DM Sans"/>
              <a:ea typeface="DM Sans"/>
              <a:cs typeface="DM Sans"/>
              <a:sym typeface="DM Sans"/>
            </a:endParaRPr>
          </a:p>
        </p:txBody>
      </p:sp>
      <p:sp>
        <p:nvSpPr>
          <p:cNvPr id="665" name="Google Shape;665;p87"/>
          <p:cNvSpPr txBox="1"/>
          <p:nvPr/>
        </p:nvSpPr>
        <p:spPr>
          <a:xfrm>
            <a:off x="987300" y="2710713"/>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2"/>
                </a:solidFill>
                <a:latin typeface="DM Sans"/>
                <a:ea typeface="DM Sans"/>
                <a:cs typeface="DM Sans"/>
                <a:sym typeface="DM Sans"/>
              </a:rPr>
              <a:t>Implementar del Pipe Async en un </a:t>
            </a:r>
            <a:br>
              <a:rPr lang="es-419" sz="2000">
                <a:solidFill>
                  <a:schemeClr val="dk2"/>
                </a:solidFill>
                <a:latin typeface="DM Sans"/>
                <a:ea typeface="DM Sans"/>
                <a:cs typeface="DM Sans"/>
                <a:sym typeface="DM Sans"/>
              </a:rPr>
            </a:br>
            <a:r>
              <a:rPr lang="es-419" sz="2000">
                <a:solidFill>
                  <a:schemeClr val="dk2"/>
                </a:solidFill>
                <a:latin typeface="DM Sans"/>
                <a:ea typeface="DM Sans"/>
                <a:cs typeface="DM Sans"/>
                <a:sym typeface="DM Sans"/>
              </a:rPr>
              <a:t>componente que consuma un servicio. </a:t>
            </a:r>
            <a:endParaRPr sz="2000">
              <a:solidFill>
                <a:schemeClr val="dk2"/>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grpSp>
        <p:nvGrpSpPr>
          <p:cNvPr id="670" name="Google Shape;670;p88"/>
          <p:cNvGrpSpPr/>
          <p:nvPr/>
        </p:nvGrpSpPr>
        <p:grpSpPr>
          <a:xfrm>
            <a:off x="501452" y="483061"/>
            <a:ext cx="401518" cy="401518"/>
            <a:chOff x="974706" y="2467173"/>
            <a:chExt cx="738900" cy="738900"/>
          </a:xfrm>
        </p:grpSpPr>
        <p:sp>
          <p:nvSpPr>
            <p:cNvPr id="671" name="Google Shape;671;p8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73" name="Google Shape;673;p88"/>
          <p:cNvSpPr txBox="1"/>
          <p:nvPr/>
        </p:nvSpPr>
        <p:spPr>
          <a:xfrm>
            <a:off x="46800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Pipe Async</a:t>
            </a:r>
            <a:endParaRPr b="1" sz="4000">
              <a:solidFill>
                <a:schemeClr val="dk1"/>
              </a:solidFill>
              <a:latin typeface="DM Sans"/>
              <a:ea typeface="DM Sans"/>
              <a:cs typeface="DM Sans"/>
              <a:sym typeface="DM Sans"/>
            </a:endParaRPr>
          </a:p>
        </p:txBody>
      </p:sp>
      <p:pic>
        <p:nvPicPr>
          <p:cNvPr id="674" name="Google Shape;674;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75" name="Google Shape;675;p88"/>
          <p:cNvSpPr txBox="1"/>
          <p:nvPr/>
        </p:nvSpPr>
        <p:spPr>
          <a:xfrm>
            <a:off x="501450" y="2340000"/>
            <a:ext cx="4050000" cy="15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350">
                <a:latin typeface="DM Sans"/>
                <a:ea typeface="DM Sans"/>
                <a:cs typeface="DM Sans"/>
                <a:sym typeface="DM Sans"/>
              </a:rPr>
              <a:t>Consigna: </a:t>
            </a:r>
            <a:r>
              <a:rPr lang="es-419" sz="1350">
                <a:latin typeface="DM Sans"/>
                <a:ea typeface="DM Sans"/>
                <a:cs typeface="DM Sans"/>
                <a:sym typeface="DM Sans"/>
              </a:rPr>
              <a:t>Añadir el pipe Async en una vista para mostrar los datos recibidos de un observable. Está permitido utilizar una API externa:  </a:t>
            </a:r>
            <a:r>
              <a:rPr lang="es-419" sz="1350" u="sng">
                <a:solidFill>
                  <a:schemeClr val="hlink"/>
                </a:solidFill>
                <a:latin typeface="DM Sans"/>
                <a:ea typeface="DM Sans"/>
                <a:cs typeface="DM Sans"/>
                <a:sym typeface="DM Sans"/>
                <a:hlinkClick r:id="rId5"/>
              </a:rPr>
              <a:t>🔗 {JSON} Placeholder</a:t>
            </a:r>
            <a:r>
              <a:rPr lang="es-419"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Tiempo: </a:t>
            </a:r>
            <a:r>
              <a:rPr b="1" lang="es-419" sz="1350">
                <a:latin typeface="DM Sans"/>
                <a:ea typeface="DM Sans"/>
                <a:cs typeface="DM Sans"/>
                <a:sym typeface="DM Sans"/>
              </a:rPr>
              <a:t>10 minutos </a:t>
            </a:r>
            <a:endParaRPr b="1" sz="1350">
              <a:latin typeface="DM Sans"/>
              <a:ea typeface="DM Sans"/>
              <a:cs typeface="DM Sans"/>
              <a:sym typeface="DM Sans"/>
            </a:endParaRPr>
          </a:p>
        </p:txBody>
      </p:sp>
      <p:sp>
        <p:nvSpPr>
          <p:cNvPr id="676" name="Google Shape;676;p8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89"/>
          <p:cNvGrpSpPr/>
          <p:nvPr/>
        </p:nvGrpSpPr>
        <p:grpSpPr>
          <a:xfrm>
            <a:off x="501452" y="483061"/>
            <a:ext cx="401518" cy="401518"/>
            <a:chOff x="974706" y="2467173"/>
            <a:chExt cx="738900" cy="738900"/>
          </a:xfrm>
        </p:grpSpPr>
        <p:sp>
          <p:nvSpPr>
            <p:cNvPr id="682" name="Google Shape;682;p8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3" name="Google Shape;683;p8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84" name="Google Shape;684;p89"/>
          <p:cNvSpPr txBox="1"/>
          <p:nvPr/>
        </p:nvSpPr>
        <p:spPr>
          <a:xfrm>
            <a:off x="468000" y="1081750"/>
            <a:ext cx="3847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 con</a:t>
            </a:r>
            <a:br>
              <a:rPr b="1" lang="es-419" sz="4000">
                <a:solidFill>
                  <a:schemeClr val="dk1"/>
                </a:solidFill>
                <a:latin typeface="DM Sans"/>
                <a:ea typeface="DM Sans"/>
                <a:cs typeface="DM Sans"/>
                <a:sym typeface="DM Sans"/>
              </a:rPr>
            </a:br>
            <a:r>
              <a:rPr b="1" lang="es-419" sz="4000">
                <a:solidFill>
                  <a:schemeClr val="dk1"/>
                </a:solidFill>
                <a:latin typeface="DM Sans"/>
                <a:ea typeface="DM Sans"/>
                <a:cs typeface="DM Sans"/>
                <a:sym typeface="DM Sans"/>
              </a:rPr>
              <a:t>un observable</a:t>
            </a:r>
            <a:endParaRPr b="1" sz="4000">
              <a:solidFill>
                <a:schemeClr val="dk1"/>
              </a:solidFill>
              <a:latin typeface="DM Sans"/>
              <a:ea typeface="DM Sans"/>
              <a:cs typeface="DM Sans"/>
              <a:sym typeface="DM Sans"/>
            </a:endParaRPr>
          </a:p>
        </p:txBody>
      </p:sp>
      <p:pic>
        <p:nvPicPr>
          <p:cNvPr id="685" name="Google Shape;685;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86" name="Google Shape;686;p8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687" name="Google Shape;687;p89"/>
          <p:cNvSpPr txBox="1"/>
          <p:nvPr/>
        </p:nvSpPr>
        <p:spPr>
          <a:xfrm>
            <a:off x="4320000" y="468275"/>
            <a:ext cx="4348800" cy="4121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419" sz="1150">
                <a:solidFill>
                  <a:srgbClr val="D4D4D4"/>
                </a:solidFill>
                <a:highlight>
                  <a:srgbClr val="000000"/>
                </a:highlight>
                <a:latin typeface="Consolas"/>
                <a:ea typeface="Consolas"/>
                <a:cs typeface="Consolas"/>
                <a:sym typeface="Consolas"/>
              </a:rPr>
              <a:t>@</a:t>
            </a:r>
            <a:r>
              <a:rPr lang="es-419" sz="1150">
                <a:solidFill>
                  <a:srgbClr val="DCDCAA"/>
                </a:solidFill>
                <a:highlight>
                  <a:srgbClr val="000000"/>
                </a:highlight>
                <a:latin typeface="Consolas"/>
                <a:ea typeface="Consolas"/>
                <a:cs typeface="Consolas"/>
                <a:sym typeface="Consolas"/>
              </a:rPr>
              <a:t>Component</a:t>
            </a:r>
            <a:r>
              <a:rPr lang="es-419" sz="1150">
                <a:solidFill>
                  <a:srgbClr val="D4D4D4"/>
                </a:solidFill>
                <a:highlight>
                  <a:srgbClr val="000000"/>
                </a:highlight>
                <a:latin typeface="Consolas"/>
                <a:ea typeface="Consolas"/>
                <a:cs typeface="Consolas"/>
                <a:sym typeface="Consolas"/>
              </a:rPr>
              <a:t>({</a:t>
            </a:r>
            <a:endParaRPr sz="11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150">
                <a:solidFill>
                  <a:srgbClr val="D4D4D4"/>
                </a:solidFill>
                <a:highlight>
                  <a:srgbClr val="000000"/>
                </a:highlight>
                <a:latin typeface="Consolas"/>
                <a:ea typeface="Consolas"/>
                <a:cs typeface="Consolas"/>
                <a:sym typeface="Consolas"/>
              </a:rPr>
              <a:t>  </a:t>
            </a:r>
            <a:r>
              <a:rPr lang="es-419" sz="1150">
                <a:solidFill>
                  <a:srgbClr val="9CDCFE"/>
                </a:solidFill>
                <a:highlight>
                  <a:srgbClr val="000000"/>
                </a:highlight>
                <a:latin typeface="Consolas"/>
                <a:ea typeface="Consolas"/>
                <a:cs typeface="Consolas"/>
                <a:sym typeface="Consolas"/>
              </a:rPr>
              <a:t>selector:</a:t>
            </a:r>
            <a:r>
              <a:rPr lang="es-419" sz="1150">
                <a:solidFill>
                  <a:srgbClr val="D4D4D4"/>
                </a:solidFill>
                <a:highlight>
                  <a:srgbClr val="000000"/>
                </a:highlight>
                <a:latin typeface="Consolas"/>
                <a:ea typeface="Consolas"/>
                <a:cs typeface="Consolas"/>
                <a:sym typeface="Consolas"/>
              </a:rPr>
              <a:t> </a:t>
            </a:r>
            <a:r>
              <a:rPr lang="es-419" sz="1150">
                <a:solidFill>
                  <a:srgbClr val="CE9178"/>
                </a:solidFill>
                <a:highlight>
                  <a:srgbClr val="000000"/>
                </a:highlight>
                <a:latin typeface="Consolas"/>
                <a:ea typeface="Consolas"/>
                <a:cs typeface="Consolas"/>
                <a:sym typeface="Consolas"/>
              </a:rPr>
              <a:t>'async-observable-pipe'</a:t>
            </a:r>
            <a:r>
              <a:rPr lang="es-419" sz="1150">
                <a:solidFill>
                  <a:srgbClr val="D4D4D4"/>
                </a:solidFill>
                <a:highlight>
                  <a:srgbClr val="000000"/>
                </a:highlight>
                <a:latin typeface="Consolas"/>
                <a:ea typeface="Consolas"/>
                <a:cs typeface="Consolas"/>
                <a:sym typeface="Consolas"/>
              </a:rPr>
              <a:t>,</a:t>
            </a:r>
            <a:endParaRPr sz="11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150">
                <a:solidFill>
                  <a:srgbClr val="D4D4D4"/>
                </a:solidFill>
                <a:highlight>
                  <a:srgbClr val="000000"/>
                </a:highlight>
                <a:latin typeface="Consolas"/>
                <a:ea typeface="Consolas"/>
                <a:cs typeface="Consolas"/>
                <a:sym typeface="Consolas"/>
              </a:rPr>
              <a:t>  </a:t>
            </a:r>
            <a:r>
              <a:rPr lang="es-419" sz="1150">
                <a:solidFill>
                  <a:srgbClr val="9CDCFE"/>
                </a:solidFill>
                <a:highlight>
                  <a:srgbClr val="000000"/>
                </a:highlight>
                <a:latin typeface="Consolas"/>
                <a:ea typeface="Consolas"/>
                <a:cs typeface="Consolas"/>
                <a:sym typeface="Consolas"/>
              </a:rPr>
              <a:t>template:</a:t>
            </a:r>
            <a:r>
              <a:rPr lang="es-419" sz="1150">
                <a:solidFill>
                  <a:srgbClr val="D4D4D4"/>
                </a:solidFill>
                <a:highlight>
                  <a:srgbClr val="000000"/>
                </a:highlight>
                <a:latin typeface="Consolas"/>
                <a:ea typeface="Consolas"/>
                <a:cs typeface="Consolas"/>
                <a:sym typeface="Consolas"/>
              </a:rPr>
              <a:t> </a:t>
            </a:r>
            <a:r>
              <a:rPr lang="es-419" sz="1150">
                <a:solidFill>
                  <a:srgbClr val="CE9178"/>
                </a:solidFill>
                <a:highlight>
                  <a:srgbClr val="000000"/>
                </a:highlight>
                <a:latin typeface="Consolas"/>
                <a:ea typeface="Consolas"/>
                <a:cs typeface="Consolas"/>
                <a:sym typeface="Consolas"/>
              </a:rPr>
              <a:t>'</a:t>
            </a:r>
            <a:r>
              <a:rPr lang="es-419" sz="1150">
                <a:solidFill>
                  <a:srgbClr val="808080"/>
                </a:solidFill>
                <a:highlight>
                  <a:srgbClr val="000000"/>
                </a:highlight>
                <a:latin typeface="Consolas"/>
                <a:ea typeface="Consolas"/>
                <a:cs typeface="Consolas"/>
                <a:sym typeface="Consolas"/>
              </a:rPr>
              <a:t>&lt;</a:t>
            </a:r>
            <a:r>
              <a:rPr lang="es-419" sz="1150">
                <a:solidFill>
                  <a:srgbClr val="569CD6"/>
                </a:solidFill>
                <a:highlight>
                  <a:srgbClr val="000000"/>
                </a:highlight>
                <a:latin typeface="Consolas"/>
                <a:ea typeface="Consolas"/>
                <a:cs typeface="Consolas"/>
                <a:sym typeface="Consolas"/>
              </a:rPr>
              <a:t>div</a:t>
            </a:r>
            <a:r>
              <a:rPr lang="es-419" sz="1150">
                <a:solidFill>
                  <a:srgbClr val="808080"/>
                </a:solidFill>
                <a:highlight>
                  <a:srgbClr val="000000"/>
                </a:highlight>
                <a:latin typeface="Consolas"/>
                <a:ea typeface="Consolas"/>
                <a:cs typeface="Consolas"/>
                <a:sym typeface="Consolas"/>
              </a:rPr>
              <a:t>&gt;&lt;</a:t>
            </a:r>
            <a:r>
              <a:rPr lang="es-419" sz="1150">
                <a:solidFill>
                  <a:srgbClr val="569CD6"/>
                </a:solidFill>
                <a:highlight>
                  <a:srgbClr val="000000"/>
                </a:highlight>
                <a:latin typeface="Consolas"/>
                <a:ea typeface="Consolas"/>
                <a:cs typeface="Consolas"/>
                <a:sym typeface="Consolas"/>
              </a:rPr>
              <a:t>code</a:t>
            </a:r>
            <a:r>
              <a:rPr lang="es-419" sz="1150">
                <a:solidFill>
                  <a:srgbClr val="808080"/>
                </a:solidFill>
                <a:highlight>
                  <a:srgbClr val="000000"/>
                </a:highlight>
                <a:latin typeface="Consolas"/>
                <a:ea typeface="Consolas"/>
                <a:cs typeface="Consolas"/>
                <a:sym typeface="Consolas"/>
              </a:rPr>
              <a:t>&gt;</a:t>
            </a:r>
            <a:r>
              <a:rPr lang="es-419" sz="1150">
                <a:solidFill>
                  <a:srgbClr val="D4D4D4"/>
                </a:solidFill>
                <a:highlight>
                  <a:srgbClr val="000000"/>
                </a:highlight>
                <a:latin typeface="Consolas"/>
                <a:ea typeface="Consolas"/>
                <a:cs typeface="Consolas"/>
                <a:sym typeface="Consolas"/>
              </a:rPr>
              <a:t>observable|async</a:t>
            </a:r>
            <a:r>
              <a:rPr lang="es-419" sz="1150">
                <a:solidFill>
                  <a:srgbClr val="808080"/>
                </a:solidFill>
                <a:highlight>
                  <a:srgbClr val="000000"/>
                </a:highlight>
                <a:latin typeface="Consolas"/>
                <a:ea typeface="Consolas"/>
                <a:cs typeface="Consolas"/>
                <a:sym typeface="Consolas"/>
              </a:rPr>
              <a:t>&lt;/</a:t>
            </a:r>
            <a:r>
              <a:rPr lang="es-419" sz="1150">
                <a:solidFill>
                  <a:srgbClr val="569CD6"/>
                </a:solidFill>
                <a:highlight>
                  <a:srgbClr val="000000"/>
                </a:highlight>
                <a:latin typeface="Consolas"/>
                <a:ea typeface="Consolas"/>
                <a:cs typeface="Consolas"/>
                <a:sym typeface="Consolas"/>
              </a:rPr>
              <a:t>code</a:t>
            </a:r>
            <a:r>
              <a:rPr lang="es-419" sz="1150">
                <a:solidFill>
                  <a:srgbClr val="808080"/>
                </a:solidFill>
                <a:highlight>
                  <a:srgbClr val="000000"/>
                </a:highlight>
                <a:latin typeface="Consolas"/>
                <a:ea typeface="Consolas"/>
                <a:cs typeface="Consolas"/>
                <a:sym typeface="Consolas"/>
              </a:rPr>
              <a:t>&gt;</a:t>
            </a:r>
            <a:r>
              <a:rPr lang="es-419" sz="1150">
                <a:solidFill>
                  <a:srgbClr val="D4D4D4"/>
                </a:solidFill>
                <a:highlight>
                  <a:srgbClr val="000000"/>
                </a:highlight>
                <a:latin typeface="Consolas"/>
                <a:ea typeface="Consolas"/>
                <a:cs typeface="Consolas"/>
                <a:sym typeface="Consolas"/>
              </a:rPr>
              <a:t>: Time: {{ </a:t>
            </a:r>
            <a:r>
              <a:rPr lang="es-419" sz="1150">
                <a:solidFill>
                  <a:srgbClr val="9CDCFE"/>
                </a:solidFill>
                <a:highlight>
                  <a:srgbClr val="000000"/>
                </a:highlight>
                <a:latin typeface="Consolas"/>
                <a:ea typeface="Consolas"/>
                <a:cs typeface="Consolas"/>
                <a:sym typeface="Consolas"/>
              </a:rPr>
              <a:t>time</a:t>
            </a:r>
            <a:r>
              <a:rPr lang="es-419" sz="1150">
                <a:solidFill>
                  <a:srgbClr val="D4D4D4"/>
                </a:solidFill>
                <a:highlight>
                  <a:srgbClr val="000000"/>
                </a:highlight>
                <a:latin typeface="Consolas"/>
                <a:ea typeface="Consolas"/>
                <a:cs typeface="Consolas"/>
                <a:sym typeface="Consolas"/>
              </a:rPr>
              <a:t> | </a:t>
            </a:r>
            <a:r>
              <a:rPr lang="es-419" sz="1150">
                <a:solidFill>
                  <a:srgbClr val="DCDCAA"/>
                </a:solidFill>
                <a:highlight>
                  <a:srgbClr val="000000"/>
                </a:highlight>
                <a:latin typeface="Consolas"/>
                <a:ea typeface="Consolas"/>
                <a:cs typeface="Consolas"/>
                <a:sym typeface="Consolas"/>
              </a:rPr>
              <a:t>async</a:t>
            </a:r>
            <a:r>
              <a:rPr lang="es-419" sz="1150">
                <a:solidFill>
                  <a:srgbClr val="D4D4D4"/>
                </a:solidFill>
                <a:highlight>
                  <a:srgbClr val="000000"/>
                </a:highlight>
                <a:latin typeface="Consolas"/>
                <a:ea typeface="Consolas"/>
                <a:cs typeface="Consolas"/>
                <a:sym typeface="Consolas"/>
              </a:rPr>
              <a:t> }}</a:t>
            </a:r>
            <a:r>
              <a:rPr lang="es-419" sz="1150">
                <a:solidFill>
                  <a:srgbClr val="808080"/>
                </a:solidFill>
                <a:highlight>
                  <a:srgbClr val="000000"/>
                </a:highlight>
                <a:latin typeface="Consolas"/>
                <a:ea typeface="Consolas"/>
                <a:cs typeface="Consolas"/>
                <a:sym typeface="Consolas"/>
              </a:rPr>
              <a:t>&lt;/</a:t>
            </a:r>
            <a:r>
              <a:rPr lang="es-419" sz="1150">
                <a:solidFill>
                  <a:srgbClr val="569CD6"/>
                </a:solidFill>
                <a:highlight>
                  <a:srgbClr val="000000"/>
                </a:highlight>
                <a:latin typeface="Consolas"/>
                <a:ea typeface="Consolas"/>
                <a:cs typeface="Consolas"/>
                <a:sym typeface="Consolas"/>
              </a:rPr>
              <a:t>div</a:t>
            </a:r>
            <a:r>
              <a:rPr lang="es-419" sz="1150">
                <a:solidFill>
                  <a:srgbClr val="808080"/>
                </a:solidFill>
                <a:highlight>
                  <a:srgbClr val="000000"/>
                </a:highlight>
                <a:latin typeface="Consolas"/>
                <a:ea typeface="Consolas"/>
                <a:cs typeface="Consolas"/>
                <a:sym typeface="Consolas"/>
              </a:rPr>
              <a:t>&gt;</a:t>
            </a:r>
            <a:r>
              <a:rPr lang="es-419" sz="1150">
                <a:solidFill>
                  <a:srgbClr val="CE9178"/>
                </a:solidFill>
                <a:highlight>
                  <a:srgbClr val="000000"/>
                </a:highlight>
                <a:latin typeface="Consolas"/>
                <a:ea typeface="Consolas"/>
                <a:cs typeface="Consolas"/>
                <a:sym typeface="Consolas"/>
              </a:rPr>
              <a:t>'</a:t>
            </a:r>
            <a:endParaRPr sz="1150">
              <a:solidFill>
                <a:srgbClr val="CE9178"/>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150">
                <a:solidFill>
                  <a:srgbClr val="D4D4D4"/>
                </a:solidFill>
                <a:highlight>
                  <a:srgbClr val="000000"/>
                </a:highlight>
                <a:latin typeface="Consolas"/>
                <a:ea typeface="Consolas"/>
                <a:cs typeface="Consolas"/>
                <a:sym typeface="Consolas"/>
              </a:rPr>
              <a:t>})</a:t>
            </a:r>
            <a:endParaRPr sz="11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150">
                <a:solidFill>
                  <a:srgbClr val="C586C0"/>
                </a:solidFill>
                <a:highlight>
                  <a:srgbClr val="000000"/>
                </a:highlight>
                <a:latin typeface="Consolas"/>
                <a:ea typeface="Consolas"/>
                <a:cs typeface="Consolas"/>
                <a:sym typeface="Consolas"/>
              </a:rPr>
              <a:t>export</a:t>
            </a:r>
            <a:r>
              <a:rPr lang="es-419" sz="1150">
                <a:solidFill>
                  <a:srgbClr val="D4D4D4"/>
                </a:solidFill>
                <a:highlight>
                  <a:srgbClr val="000000"/>
                </a:highlight>
                <a:latin typeface="Consolas"/>
                <a:ea typeface="Consolas"/>
                <a:cs typeface="Consolas"/>
                <a:sym typeface="Consolas"/>
              </a:rPr>
              <a:t> </a:t>
            </a:r>
            <a:r>
              <a:rPr lang="es-419" sz="1150">
                <a:solidFill>
                  <a:srgbClr val="569CD6"/>
                </a:solidFill>
                <a:highlight>
                  <a:srgbClr val="000000"/>
                </a:highlight>
                <a:latin typeface="Consolas"/>
                <a:ea typeface="Consolas"/>
                <a:cs typeface="Consolas"/>
                <a:sym typeface="Consolas"/>
              </a:rPr>
              <a:t>class</a:t>
            </a:r>
            <a:r>
              <a:rPr lang="es-419" sz="1150">
                <a:solidFill>
                  <a:srgbClr val="D4D4D4"/>
                </a:solidFill>
                <a:highlight>
                  <a:srgbClr val="000000"/>
                </a:highlight>
                <a:latin typeface="Consolas"/>
                <a:ea typeface="Consolas"/>
                <a:cs typeface="Consolas"/>
                <a:sym typeface="Consolas"/>
              </a:rPr>
              <a:t> </a:t>
            </a:r>
            <a:r>
              <a:rPr lang="es-419" sz="1150">
                <a:solidFill>
                  <a:srgbClr val="4EC9B0"/>
                </a:solidFill>
                <a:highlight>
                  <a:srgbClr val="000000"/>
                </a:highlight>
                <a:latin typeface="Consolas"/>
                <a:ea typeface="Consolas"/>
                <a:cs typeface="Consolas"/>
                <a:sym typeface="Consolas"/>
              </a:rPr>
              <a:t>AsyncObservablePipeComponent</a:t>
            </a:r>
            <a:r>
              <a:rPr lang="es-419" sz="1150">
                <a:solidFill>
                  <a:srgbClr val="D4D4D4"/>
                </a:solidFill>
                <a:highlight>
                  <a:srgbClr val="000000"/>
                </a:highlight>
                <a:latin typeface="Consolas"/>
                <a:ea typeface="Consolas"/>
                <a:cs typeface="Consolas"/>
                <a:sym typeface="Consolas"/>
              </a:rPr>
              <a:t> {</a:t>
            </a:r>
            <a:endParaRPr sz="11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150">
                <a:solidFill>
                  <a:srgbClr val="D4D4D4"/>
                </a:solidFill>
                <a:highlight>
                  <a:srgbClr val="000000"/>
                </a:highlight>
                <a:latin typeface="Consolas"/>
                <a:ea typeface="Consolas"/>
                <a:cs typeface="Consolas"/>
                <a:sym typeface="Consolas"/>
              </a:rPr>
              <a:t>  </a:t>
            </a:r>
            <a:r>
              <a:rPr lang="es-419" sz="1150">
                <a:solidFill>
                  <a:srgbClr val="9CDCFE"/>
                </a:solidFill>
                <a:highlight>
                  <a:srgbClr val="000000"/>
                </a:highlight>
                <a:latin typeface="Consolas"/>
                <a:ea typeface="Consolas"/>
                <a:cs typeface="Consolas"/>
                <a:sym typeface="Consolas"/>
              </a:rPr>
              <a:t>time</a:t>
            </a:r>
            <a:r>
              <a:rPr lang="es-419" sz="1150">
                <a:solidFill>
                  <a:srgbClr val="D4D4D4"/>
                </a:solidFill>
                <a:highlight>
                  <a:srgbClr val="000000"/>
                </a:highlight>
                <a:latin typeface="Consolas"/>
                <a:ea typeface="Consolas"/>
                <a:cs typeface="Consolas"/>
                <a:sym typeface="Consolas"/>
              </a:rPr>
              <a:t> = </a:t>
            </a:r>
            <a:r>
              <a:rPr lang="es-419" sz="1150">
                <a:solidFill>
                  <a:srgbClr val="569CD6"/>
                </a:solidFill>
                <a:highlight>
                  <a:srgbClr val="000000"/>
                </a:highlight>
                <a:latin typeface="Consolas"/>
                <a:ea typeface="Consolas"/>
                <a:cs typeface="Consolas"/>
                <a:sym typeface="Consolas"/>
              </a:rPr>
              <a:t>new</a:t>
            </a:r>
            <a:r>
              <a:rPr lang="es-419" sz="1150">
                <a:solidFill>
                  <a:srgbClr val="D4D4D4"/>
                </a:solidFill>
                <a:highlight>
                  <a:srgbClr val="000000"/>
                </a:highlight>
                <a:latin typeface="Consolas"/>
                <a:ea typeface="Consolas"/>
                <a:cs typeface="Consolas"/>
                <a:sym typeface="Consolas"/>
              </a:rPr>
              <a:t> </a:t>
            </a:r>
            <a:r>
              <a:rPr lang="es-419" sz="1150">
                <a:solidFill>
                  <a:srgbClr val="DCDCAA"/>
                </a:solidFill>
                <a:highlight>
                  <a:srgbClr val="000000"/>
                </a:highlight>
                <a:latin typeface="Consolas"/>
                <a:ea typeface="Consolas"/>
                <a:cs typeface="Consolas"/>
                <a:sym typeface="Consolas"/>
              </a:rPr>
              <a:t>Observable</a:t>
            </a:r>
            <a:r>
              <a:rPr lang="es-419" sz="1150">
                <a:solidFill>
                  <a:srgbClr val="D4D4D4"/>
                </a:solidFill>
                <a:highlight>
                  <a:srgbClr val="000000"/>
                </a:highlight>
                <a:latin typeface="Consolas"/>
                <a:ea typeface="Consolas"/>
                <a:cs typeface="Consolas"/>
                <a:sym typeface="Consolas"/>
              </a:rPr>
              <a:t>&lt;</a:t>
            </a:r>
            <a:r>
              <a:rPr lang="es-419" sz="1150">
                <a:solidFill>
                  <a:srgbClr val="4EC9B0"/>
                </a:solidFill>
                <a:highlight>
                  <a:srgbClr val="000000"/>
                </a:highlight>
                <a:latin typeface="Consolas"/>
                <a:ea typeface="Consolas"/>
                <a:cs typeface="Consolas"/>
                <a:sym typeface="Consolas"/>
              </a:rPr>
              <a:t>string</a:t>
            </a:r>
            <a:r>
              <a:rPr lang="es-419" sz="1150">
                <a:solidFill>
                  <a:srgbClr val="D4D4D4"/>
                </a:solidFill>
                <a:highlight>
                  <a:srgbClr val="000000"/>
                </a:highlight>
                <a:latin typeface="Consolas"/>
                <a:ea typeface="Consolas"/>
                <a:cs typeface="Consolas"/>
                <a:sym typeface="Consolas"/>
              </a:rPr>
              <a:t>&gt;((</a:t>
            </a:r>
            <a:r>
              <a:rPr lang="es-419" sz="1150">
                <a:solidFill>
                  <a:srgbClr val="9CDCFE"/>
                </a:solidFill>
                <a:highlight>
                  <a:srgbClr val="000000"/>
                </a:highlight>
                <a:latin typeface="Consolas"/>
                <a:ea typeface="Consolas"/>
                <a:cs typeface="Consolas"/>
                <a:sym typeface="Consolas"/>
              </a:rPr>
              <a:t>observer</a:t>
            </a:r>
            <a:r>
              <a:rPr lang="es-419" sz="1150">
                <a:solidFill>
                  <a:srgbClr val="D4D4D4"/>
                </a:solidFill>
                <a:highlight>
                  <a:srgbClr val="000000"/>
                </a:highlight>
                <a:latin typeface="Consolas"/>
                <a:ea typeface="Consolas"/>
                <a:cs typeface="Consolas"/>
                <a:sym typeface="Consolas"/>
              </a:rPr>
              <a:t>: </a:t>
            </a:r>
            <a:r>
              <a:rPr lang="es-419" sz="1150">
                <a:solidFill>
                  <a:srgbClr val="4EC9B0"/>
                </a:solidFill>
                <a:highlight>
                  <a:srgbClr val="000000"/>
                </a:highlight>
                <a:latin typeface="Consolas"/>
                <a:ea typeface="Consolas"/>
                <a:cs typeface="Consolas"/>
                <a:sym typeface="Consolas"/>
              </a:rPr>
              <a:t>Observer</a:t>
            </a:r>
            <a:r>
              <a:rPr lang="es-419" sz="1150">
                <a:solidFill>
                  <a:srgbClr val="D4D4D4"/>
                </a:solidFill>
                <a:highlight>
                  <a:srgbClr val="000000"/>
                </a:highlight>
                <a:latin typeface="Consolas"/>
                <a:ea typeface="Consolas"/>
                <a:cs typeface="Consolas"/>
                <a:sym typeface="Consolas"/>
              </a:rPr>
              <a:t>&lt;</a:t>
            </a:r>
            <a:r>
              <a:rPr lang="es-419" sz="1150">
                <a:solidFill>
                  <a:srgbClr val="4EC9B0"/>
                </a:solidFill>
                <a:highlight>
                  <a:srgbClr val="000000"/>
                </a:highlight>
                <a:latin typeface="Consolas"/>
                <a:ea typeface="Consolas"/>
                <a:cs typeface="Consolas"/>
                <a:sym typeface="Consolas"/>
              </a:rPr>
              <a:t>string</a:t>
            </a:r>
            <a:r>
              <a:rPr lang="es-419" sz="1150">
                <a:solidFill>
                  <a:srgbClr val="D4D4D4"/>
                </a:solidFill>
                <a:highlight>
                  <a:srgbClr val="000000"/>
                </a:highlight>
                <a:latin typeface="Consolas"/>
                <a:ea typeface="Consolas"/>
                <a:cs typeface="Consolas"/>
                <a:sym typeface="Consolas"/>
              </a:rPr>
              <a:t>&gt;) </a:t>
            </a:r>
            <a:r>
              <a:rPr lang="es-419" sz="1150">
                <a:solidFill>
                  <a:srgbClr val="569CD6"/>
                </a:solidFill>
                <a:highlight>
                  <a:srgbClr val="000000"/>
                </a:highlight>
                <a:latin typeface="Consolas"/>
                <a:ea typeface="Consolas"/>
                <a:cs typeface="Consolas"/>
                <a:sym typeface="Consolas"/>
              </a:rPr>
              <a:t>=&gt;</a:t>
            </a:r>
            <a:r>
              <a:rPr lang="es-419" sz="1150">
                <a:solidFill>
                  <a:srgbClr val="D4D4D4"/>
                </a:solidFill>
                <a:highlight>
                  <a:srgbClr val="000000"/>
                </a:highlight>
                <a:latin typeface="Consolas"/>
                <a:ea typeface="Consolas"/>
                <a:cs typeface="Consolas"/>
                <a:sym typeface="Consolas"/>
              </a:rPr>
              <a:t> {</a:t>
            </a:r>
            <a:endParaRPr sz="11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150">
                <a:solidFill>
                  <a:srgbClr val="D4D4D4"/>
                </a:solidFill>
                <a:highlight>
                  <a:srgbClr val="000000"/>
                </a:highlight>
                <a:latin typeface="Consolas"/>
                <a:ea typeface="Consolas"/>
                <a:cs typeface="Consolas"/>
                <a:sym typeface="Consolas"/>
              </a:rPr>
              <a:t>    </a:t>
            </a:r>
            <a:r>
              <a:rPr lang="es-419" sz="1150">
                <a:solidFill>
                  <a:srgbClr val="DCDCAA"/>
                </a:solidFill>
                <a:highlight>
                  <a:srgbClr val="000000"/>
                </a:highlight>
                <a:latin typeface="Consolas"/>
                <a:ea typeface="Consolas"/>
                <a:cs typeface="Consolas"/>
                <a:sym typeface="Consolas"/>
              </a:rPr>
              <a:t>setInterval</a:t>
            </a:r>
            <a:r>
              <a:rPr lang="es-419" sz="1150">
                <a:solidFill>
                  <a:srgbClr val="D4D4D4"/>
                </a:solidFill>
                <a:highlight>
                  <a:srgbClr val="000000"/>
                </a:highlight>
                <a:latin typeface="Consolas"/>
                <a:ea typeface="Consolas"/>
                <a:cs typeface="Consolas"/>
                <a:sym typeface="Consolas"/>
              </a:rPr>
              <a:t>(() </a:t>
            </a:r>
            <a:r>
              <a:rPr lang="es-419" sz="1150">
                <a:solidFill>
                  <a:srgbClr val="569CD6"/>
                </a:solidFill>
                <a:highlight>
                  <a:srgbClr val="000000"/>
                </a:highlight>
                <a:latin typeface="Consolas"/>
                <a:ea typeface="Consolas"/>
                <a:cs typeface="Consolas"/>
                <a:sym typeface="Consolas"/>
              </a:rPr>
              <a:t>=&gt;</a:t>
            </a:r>
            <a:r>
              <a:rPr lang="es-419" sz="1150">
                <a:solidFill>
                  <a:srgbClr val="D4D4D4"/>
                </a:solidFill>
                <a:highlight>
                  <a:srgbClr val="000000"/>
                </a:highlight>
                <a:latin typeface="Consolas"/>
                <a:ea typeface="Consolas"/>
                <a:cs typeface="Consolas"/>
                <a:sym typeface="Consolas"/>
              </a:rPr>
              <a:t> </a:t>
            </a:r>
            <a:r>
              <a:rPr lang="es-419" sz="1150">
                <a:solidFill>
                  <a:srgbClr val="9CDCFE"/>
                </a:solidFill>
                <a:highlight>
                  <a:srgbClr val="000000"/>
                </a:highlight>
                <a:latin typeface="Consolas"/>
                <a:ea typeface="Consolas"/>
                <a:cs typeface="Consolas"/>
                <a:sym typeface="Consolas"/>
              </a:rPr>
              <a:t>observer</a:t>
            </a:r>
            <a:r>
              <a:rPr lang="es-419" sz="1150">
                <a:solidFill>
                  <a:srgbClr val="D4D4D4"/>
                </a:solidFill>
                <a:highlight>
                  <a:srgbClr val="000000"/>
                </a:highlight>
                <a:latin typeface="Consolas"/>
                <a:ea typeface="Consolas"/>
                <a:cs typeface="Consolas"/>
                <a:sym typeface="Consolas"/>
              </a:rPr>
              <a:t>.</a:t>
            </a:r>
            <a:r>
              <a:rPr lang="es-419" sz="1150">
                <a:solidFill>
                  <a:srgbClr val="DCDCAA"/>
                </a:solidFill>
                <a:highlight>
                  <a:srgbClr val="000000"/>
                </a:highlight>
                <a:latin typeface="Consolas"/>
                <a:ea typeface="Consolas"/>
                <a:cs typeface="Consolas"/>
                <a:sym typeface="Consolas"/>
              </a:rPr>
              <a:t>next</a:t>
            </a:r>
            <a:r>
              <a:rPr lang="es-419" sz="1150">
                <a:solidFill>
                  <a:srgbClr val="D4D4D4"/>
                </a:solidFill>
                <a:highlight>
                  <a:srgbClr val="000000"/>
                </a:highlight>
                <a:latin typeface="Consolas"/>
                <a:ea typeface="Consolas"/>
                <a:cs typeface="Consolas"/>
                <a:sym typeface="Consolas"/>
              </a:rPr>
              <a:t>(</a:t>
            </a:r>
            <a:r>
              <a:rPr lang="es-419" sz="1150">
                <a:solidFill>
                  <a:srgbClr val="569CD6"/>
                </a:solidFill>
                <a:highlight>
                  <a:srgbClr val="000000"/>
                </a:highlight>
                <a:latin typeface="Consolas"/>
                <a:ea typeface="Consolas"/>
                <a:cs typeface="Consolas"/>
                <a:sym typeface="Consolas"/>
              </a:rPr>
              <a:t>new</a:t>
            </a:r>
            <a:r>
              <a:rPr lang="es-419" sz="1150">
                <a:solidFill>
                  <a:srgbClr val="D4D4D4"/>
                </a:solidFill>
                <a:highlight>
                  <a:srgbClr val="000000"/>
                </a:highlight>
                <a:latin typeface="Consolas"/>
                <a:ea typeface="Consolas"/>
                <a:cs typeface="Consolas"/>
                <a:sym typeface="Consolas"/>
              </a:rPr>
              <a:t> </a:t>
            </a:r>
            <a:r>
              <a:rPr lang="es-419" sz="1150">
                <a:solidFill>
                  <a:srgbClr val="4EC9B0"/>
                </a:solidFill>
                <a:highlight>
                  <a:srgbClr val="000000"/>
                </a:highlight>
                <a:latin typeface="Consolas"/>
                <a:ea typeface="Consolas"/>
                <a:cs typeface="Consolas"/>
                <a:sym typeface="Consolas"/>
              </a:rPr>
              <a:t>Date</a:t>
            </a:r>
            <a:r>
              <a:rPr lang="es-419" sz="1150">
                <a:solidFill>
                  <a:srgbClr val="D4D4D4"/>
                </a:solidFill>
                <a:highlight>
                  <a:srgbClr val="000000"/>
                </a:highlight>
                <a:latin typeface="Consolas"/>
                <a:ea typeface="Consolas"/>
                <a:cs typeface="Consolas"/>
                <a:sym typeface="Consolas"/>
              </a:rPr>
              <a:t>().</a:t>
            </a:r>
            <a:r>
              <a:rPr lang="es-419" sz="1150">
                <a:solidFill>
                  <a:srgbClr val="DCDCAA"/>
                </a:solidFill>
                <a:highlight>
                  <a:srgbClr val="000000"/>
                </a:highlight>
                <a:latin typeface="Consolas"/>
                <a:ea typeface="Consolas"/>
                <a:cs typeface="Consolas"/>
                <a:sym typeface="Consolas"/>
              </a:rPr>
              <a:t>toString</a:t>
            </a:r>
            <a:r>
              <a:rPr lang="es-419" sz="1150">
                <a:solidFill>
                  <a:srgbClr val="D4D4D4"/>
                </a:solidFill>
                <a:highlight>
                  <a:srgbClr val="000000"/>
                </a:highlight>
                <a:latin typeface="Consolas"/>
                <a:ea typeface="Consolas"/>
                <a:cs typeface="Consolas"/>
                <a:sym typeface="Consolas"/>
              </a:rPr>
              <a:t>()), </a:t>
            </a:r>
            <a:r>
              <a:rPr lang="es-419" sz="1150">
                <a:solidFill>
                  <a:srgbClr val="B5CEA8"/>
                </a:solidFill>
                <a:highlight>
                  <a:srgbClr val="000000"/>
                </a:highlight>
                <a:latin typeface="Consolas"/>
                <a:ea typeface="Consolas"/>
                <a:cs typeface="Consolas"/>
                <a:sym typeface="Consolas"/>
              </a:rPr>
              <a:t>1000</a:t>
            </a:r>
            <a:r>
              <a:rPr lang="es-419" sz="1150">
                <a:solidFill>
                  <a:srgbClr val="D4D4D4"/>
                </a:solidFill>
                <a:highlight>
                  <a:srgbClr val="000000"/>
                </a:highlight>
                <a:latin typeface="Consolas"/>
                <a:ea typeface="Consolas"/>
                <a:cs typeface="Consolas"/>
                <a:sym typeface="Consolas"/>
              </a:rPr>
              <a:t>);</a:t>
            </a:r>
            <a:endParaRPr sz="11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150">
                <a:solidFill>
                  <a:srgbClr val="D4D4D4"/>
                </a:solidFill>
                <a:highlight>
                  <a:srgbClr val="000000"/>
                </a:highlight>
                <a:latin typeface="Consolas"/>
                <a:ea typeface="Consolas"/>
                <a:cs typeface="Consolas"/>
                <a:sym typeface="Consolas"/>
              </a:rPr>
              <a:t>  });</a:t>
            </a:r>
            <a:endParaRPr sz="11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1150">
                <a:solidFill>
                  <a:srgbClr val="D4D4D4"/>
                </a:solidFill>
                <a:highlight>
                  <a:srgbClr val="000000"/>
                </a:highlight>
                <a:latin typeface="Consolas"/>
                <a:ea typeface="Consolas"/>
                <a:cs typeface="Consolas"/>
                <a:sym typeface="Consolas"/>
              </a:rPr>
              <a:t>}</a:t>
            </a:r>
            <a:endParaRPr sz="1150">
              <a:solidFill>
                <a:srgbClr val="D4D4D4"/>
              </a:solidFill>
              <a:highlight>
                <a:srgbClr val="000000"/>
              </a:highlight>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grpSp>
        <p:nvGrpSpPr>
          <p:cNvPr id="692" name="Google Shape;692;p90"/>
          <p:cNvGrpSpPr/>
          <p:nvPr/>
        </p:nvGrpSpPr>
        <p:grpSpPr>
          <a:xfrm>
            <a:off x="501452" y="483061"/>
            <a:ext cx="401518" cy="401518"/>
            <a:chOff x="974706" y="2467173"/>
            <a:chExt cx="738900" cy="738900"/>
          </a:xfrm>
        </p:grpSpPr>
        <p:sp>
          <p:nvSpPr>
            <p:cNvPr id="693" name="Google Shape;693;p90"/>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4" name="Google Shape;694;p9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95" name="Google Shape;695;p90"/>
          <p:cNvSpPr txBox="1"/>
          <p:nvPr/>
        </p:nvSpPr>
        <p:spPr>
          <a:xfrm>
            <a:off x="468000" y="1080000"/>
            <a:ext cx="3763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 con una promise</a:t>
            </a:r>
            <a:endParaRPr b="1" sz="4000">
              <a:solidFill>
                <a:schemeClr val="dk1"/>
              </a:solidFill>
              <a:latin typeface="DM Sans"/>
              <a:ea typeface="DM Sans"/>
              <a:cs typeface="DM Sans"/>
              <a:sym typeface="DM Sans"/>
            </a:endParaRPr>
          </a:p>
        </p:txBody>
      </p:sp>
      <p:pic>
        <p:nvPicPr>
          <p:cNvPr id="696" name="Google Shape;696;p9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97" name="Google Shape;697;p9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698" name="Google Shape;698;p90"/>
          <p:cNvSpPr txBox="1"/>
          <p:nvPr/>
        </p:nvSpPr>
        <p:spPr>
          <a:xfrm>
            <a:off x="4320000" y="468000"/>
            <a:ext cx="4348800" cy="412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a:t>
            </a:r>
            <a:r>
              <a:rPr lang="es-419" sz="700">
                <a:solidFill>
                  <a:srgbClr val="DCDCAA"/>
                </a:solidFill>
                <a:highlight>
                  <a:srgbClr val="000000"/>
                </a:highlight>
                <a:latin typeface="Consolas"/>
                <a:ea typeface="Consolas"/>
                <a:cs typeface="Consolas"/>
                <a:sym typeface="Consolas"/>
              </a:rPr>
              <a:t>Component</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9CDCFE"/>
                </a:solidFill>
                <a:highlight>
                  <a:srgbClr val="000000"/>
                </a:highlight>
                <a:latin typeface="Consolas"/>
                <a:ea typeface="Consolas"/>
                <a:cs typeface="Consolas"/>
                <a:sym typeface="Consolas"/>
              </a:rPr>
              <a:t>selector:</a:t>
            </a:r>
            <a:r>
              <a:rPr lang="es-419" sz="700">
                <a:solidFill>
                  <a:srgbClr val="D4D4D4"/>
                </a:solidFill>
                <a:highlight>
                  <a:srgbClr val="000000"/>
                </a:highlight>
                <a:latin typeface="Consolas"/>
                <a:ea typeface="Consolas"/>
                <a:cs typeface="Consolas"/>
                <a:sym typeface="Consolas"/>
              </a:rPr>
              <a:t> </a:t>
            </a:r>
            <a:r>
              <a:rPr lang="es-419" sz="700">
                <a:solidFill>
                  <a:srgbClr val="CE9178"/>
                </a:solidFill>
                <a:highlight>
                  <a:srgbClr val="000000"/>
                </a:highlight>
                <a:latin typeface="Consolas"/>
                <a:ea typeface="Consolas"/>
                <a:cs typeface="Consolas"/>
                <a:sym typeface="Consolas"/>
              </a:rPr>
              <a:t>'async-promise-pipe'</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9CDCFE"/>
                </a:solidFill>
                <a:highlight>
                  <a:srgbClr val="000000"/>
                </a:highlight>
                <a:latin typeface="Consolas"/>
                <a:ea typeface="Consolas"/>
                <a:cs typeface="Consolas"/>
                <a:sym typeface="Consolas"/>
              </a:rPr>
              <a:t>template:</a:t>
            </a:r>
            <a:r>
              <a:rPr lang="es-419" sz="700">
                <a:solidFill>
                  <a:srgbClr val="D4D4D4"/>
                </a:solidFill>
                <a:highlight>
                  <a:srgbClr val="000000"/>
                </a:highlight>
                <a:latin typeface="Consolas"/>
                <a:ea typeface="Consolas"/>
                <a:cs typeface="Consolas"/>
                <a:sym typeface="Consolas"/>
              </a:rPr>
              <a:t> </a:t>
            </a:r>
            <a:r>
              <a:rPr lang="es-419" sz="700">
                <a:solidFill>
                  <a:srgbClr val="CE9178"/>
                </a:solidFill>
                <a:highlight>
                  <a:srgbClr val="000000"/>
                </a:highlight>
                <a:latin typeface="Consolas"/>
                <a:ea typeface="Consolas"/>
                <a:cs typeface="Consolas"/>
                <a:sym typeface="Consolas"/>
              </a:rPr>
              <a:t>`</a:t>
            </a:r>
            <a:r>
              <a:rPr lang="es-419" sz="700">
                <a:solidFill>
                  <a:srgbClr val="808080"/>
                </a:solidFill>
                <a:highlight>
                  <a:srgbClr val="000000"/>
                </a:highlight>
                <a:latin typeface="Consolas"/>
                <a:ea typeface="Consolas"/>
                <a:cs typeface="Consolas"/>
                <a:sym typeface="Consolas"/>
              </a:rPr>
              <a:t>&lt;</a:t>
            </a:r>
            <a:r>
              <a:rPr lang="es-419" sz="700">
                <a:solidFill>
                  <a:srgbClr val="569CD6"/>
                </a:solidFill>
                <a:highlight>
                  <a:srgbClr val="000000"/>
                </a:highlight>
                <a:latin typeface="Consolas"/>
                <a:ea typeface="Consolas"/>
                <a:cs typeface="Consolas"/>
                <a:sym typeface="Consolas"/>
              </a:rPr>
              <a:t>div</a:t>
            </a:r>
            <a:r>
              <a:rPr lang="es-419" sz="700">
                <a:solidFill>
                  <a:srgbClr val="808080"/>
                </a:solidFill>
                <a:highlight>
                  <a:srgbClr val="000000"/>
                </a:highlight>
                <a:latin typeface="Consolas"/>
                <a:ea typeface="Consolas"/>
                <a:cs typeface="Consolas"/>
                <a:sym typeface="Consolas"/>
              </a:rPr>
              <a:t>&gt;</a:t>
            </a:r>
            <a:endParaRPr sz="700">
              <a:solidFill>
                <a:srgbClr val="808080"/>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808080"/>
                </a:solidFill>
                <a:highlight>
                  <a:srgbClr val="000000"/>
                </a:highlight>
                <a:latin typeface="Consolas"/>
                <a:ea typeface="Consolas"/>
                <a:cs typeface="Consolas"/>
                <a:sym typeface="Consolas"/>
              </a:rPr>
              <a:t>&lt;</a:t>
            </a:r>
            <a:r>
              <a:rPr lang="es-419" sz="700">
                <a:solidFill>
                  <a:srgbClr val="569CD6"/>
                </a:solidFill>
                <a:highlight>
                  <a:srgbClr val="000000"/>
                </a:highlight>
                <a:latin typeface="Consolas"/>
                <a:ea typeface="Consolas"/>
                <a:cs typeface="Consolas"/>
                <a:sym typeface="Consolas"/>
              </a:rPr>
              <a:t>code</a:t>
            </a:r>
            <a:r>
              <a:rPr lang="es-419" sz="700">
                <a:solidFill>
                  <a:srgbClr val="808080"/>
                </a:solidFill>
                <a:highlight>
                  <a:srgbClr val="000000"/>
                </a:highlight>
                <a:latin typeface="Consolas"/>
                <a:ea typeface="Consolas"/>
                <a:cs typeface="Consolas"/>
                <a:sym typeface="Consolas"/>
              </a:rPr>
              <a:t>&gt;</a:t>
            </a:r>
            <a:r>
              <a:rPr lang="es-419" sz="700">
                <a:solidFill>
                  <a:srgbClr val="D4D4D4"/>
                </a:solidFill>
                <a:highlight>
                  <a:srgbClr val="000000"/>
                </a:highlight>
                <a:latin typeface="Consolas"/>
                <a:ea typeface="Consolas"/>
                <a:cs typeface="Consolas"/>
                <a:sym typeface="Consolas"/>
              </a:rPr>
              <a:t>promise|async</a:t>
            </a:r>
            <a:r>
              <a:rPr lang="es-419" sz="700">
                <a:solidFill>
                  <a:srgbClr val="808080"/>
                </a:solidFill>
                <a:highlight>
                  <a:srgbClr val="000000"/>
                </a:highlight>
                <a:latin typeface="Consolas"/>
                <a:ea typeface="Consolas"/>
                <a:cs typeface="Consolas"/>
                <a:sym typeface="Consolas"/>
              </a:rPr>
              <a:t>&lt;/</a:t>
            </a:r>
            <a:r>
              <a:rPr lang="es-419" sz="700">
                <a:solidFill>
                  <a:srgbClr val="569CD6"/>
                </a:solidFill>
                <a:highlight>
                  <a:srgbClr val="000000"/>
                </a:highlight>
                <a:latin typeface="Consolas"/>
                <a:ea typeface="Consolas"/>
                <a:cs typeface="Consolas"/>
                <a:sym typeface="Consolas"/>
              </a:rPr>
              <a:t>code</a:t>
            </a:r>
            <a:r>
              <a:rPr lang="es-419" sz="700">
                <a:solidFill>
                  <a:srgbClr val="808080"/>
                </a:solidFill>
                <a:highlight>
                  <a:srgbClr val="000000"/>
                </a:highlight>
                <a:latin typeface="Consolas"/>
                <a:ea typeface="Consolas"/>
                <a:cs typeface="Consolas"/>
                <a:sym typeface="Consolas"/>
              </a:rPr>
              <a:t>&gt;</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808080"/>
                </a:solidFill>
                <a:highlight>
                  <a:srgbClr val="000000"/>
                </a:highlight>
                <a:latin typeface="Consolas"/>
                <a:ea typeface="Consolas"/>
                <a:cs typeface="Consolas"/>
                <a:sym typeface="Consolas"/>
              </a:rPr>
              <a:t>&lt;</a:t>
            </a:r>
            <a:r>
              <a:rPr lang="es-419" sz="700">
                <a:solidFill>
                  <a:srgbClr val="569CD6"/>
                </a:solidFill>
                <a:highlight>
                  <a:srgbClr val="000000"/>
                </a:highlight>
                <a:latin typeface="Consolas"/>
                <a:ea typeface="Consolas"/>
                <a:cs typeface="Consolas"/>
                <a:sym typeface="Consolas"/>
              </a:rPr>
              <a:t>button</a:t>
            </a:r>
            <a:r>
              <a:rPr lang="es-419" sz="700">
                <a:solidFill>
                  <a:srgbClr val="D4D4D4"/>
                </a:solidFill>
                <a:highlight>
                  <a:srgbClr val="000000"/>
                </a:highlight>
                <a:latin typeface="Consolas"/>
                <a:ea typeface="Consolas"/>
                <a:cs typeface="Consolas"/>
                <a:sym typeface="Consolas"/>
              </a:rPr>
              <a:t> </a:t>
            </a:r>
            <a:r>
              <a:rPr lang="es-419" sz="700">
                <a:solidFill>
                  <a:srgbClr val="9CDCFE"/>
                </a:solidFill>
                <a:highlight>
                  <a:srgbClr val="000000"/>
                </a:highlight>
                <a:latin typeface="Consolas"/>
                <a:ea typeface="Consolas"/>
                <a:cs typeface="Consolas"/>
                <a:sym typeface="Consolas"/>
              </a:rPr>
              <a:t>(click)</a:t>
            </a:r>
            <a:r>
              <a:rPr lang="es-419" sz="700">
                <a:solidFill>
                  <a:srgbClr val="D4D4D4"/>
                </a:solidFill>
                <a:highlight>
                  <a:srgbClr val="000000"/>
                </a:highlight>
                <a:latin typeface="Consolas"/>
                <a:ea typeface="Consolas"/>
                <a:cs typeface="Consolas"/>
                <a:sym typeface="Consolas"/>
              </a:rPr>
              <a:t>=</a:t>
            </a:r>
            <a:r>
              <a:rPr lang="es-419" sz="700">
                <a:solidFill>
                  <a:srgbClr val="CE9178"/>
                </a:solidFill>
                <a:highlight>
                  <a:srgbClr val="000000"/>
                </a:highlight>
                <a:latin typeface="Consolas"/>
                <a:ea typeface="Consolas"/>
                <a:cs typeface="Consolas"/>
                <a:sym typeface="Consolas"/>
              </a:rPr>
              <a:t>"</a:t>
            </a:r>
            <a:r>
              <a:rPr lang="es-419" sz="700">
                <a:solidFill>
                  <a:srgbClr val="DCDCAA"/>
                </a:solidFill>
                <a:highlight>
                  <a:srgbClr val="000000"/>
                </a:highlight>
                <a:latin typeface="Consolas"/>
                <a:ea typeface="Consolas"/>
                <a:cs typeface="Consolas"/>
                <a:sym typeface="Consolas"/>
              </a:rPr>
              <a:t>clicked</a:t>
            </a:r>
            <a:r>
              <a:rPr lang="es-419" sz="700">
                <a:solidFill>
                  <a:srgbClr val="D4D4D4"/>
                </a:solidFill>
                <a:highlight>
                  <a:srgbClr val="000000"/>
                </a:highlight>
                <a:latin typeface="Consolas"/>
                <a:ea typeface="Consolas"/>
                <a:cs typeface="Consolas"/>
                <a:sym typeface="Consolas"/>
              </a:rPr>
              <a:t>()</a:t>
            </a:r>
            <a:r>
              <a:rPr lang="es-419" sz="700">
                <a:solidFill>
                  <a:srgbClr val="CE9178"/>
                </a:solidFill>
                <a:highlight>
                  <a:srgbClr val="000000"/>
                </a:highlight>
                <a:latin typeface="Consolas"/>
                <a:ea typeface="Consolas"/>
                <a:cs typeface="Consolas"/>
                <a:sym typeface="Consolas"/>
              </a:rPr>
              <a:t>"</a:t>
            </a:r>
            <a:r>
              <a:rPr lang="es-419" sz="700">
                <a:solidFill>
                  <a:srgbClr val="808080"/>
                </a:solidFill>
                <a:highlight>
                  <a:srgbClr val="000000"/>
                </a:highlight>
                <a:latin typeface="Consolas"/>
                <a:ea typeface="Consolas"/>
                <a:cs typeface="Consolas"/>
                <a:sym typeface="Consolas"/>
              </a:rPr>
              <a:t>&gt;</a:t>
            </a:r>
            <a:r>
              <a:rPr lang="es-419" sz="700">
                <a:solidFill>
                  <a:srgbClr val="D4D4D4"/>
                </a:solidFill>
                <a:highlight>
                  <a:srgbClr val="000000"/>
                </a:highlight>
                <a:latin typeface="Consolas"/>
                <a:ea typeface="Consolas"/>
                <a:cs typeface="Consolas"/>
                <a:sym typeface="Consolas"/>
              </a:rPr>
              <a:t>{{ </a:t>
            </a:r>
            <a:r>
              <a:rPr lang="es-419" sz="700">
                <a:solidFill>
                  <a:srgbClr val="9CDCFE"/>
                </a:solidFill>
                <a:highlight>
                  <a:srgbClr val="000000"/>
                </a:highlight>
                <a:latin typeface="Consolas"/>
                <a:ea typeface="Consolas"/>
                <a:cs typeface="Consolas"/>
                <a:sym typeface="Consolas"/>
              </a:rPr>
              <a:t>arrived</a:t>
            </a:r>
            <a:r>
              <a:rPr lang="es-419" sz="700">
                <a:solidFill>
                  <a:srgbClr val="D4D4D4"/>
                </a:solidFill>
                <a:highlight>
                  <a:srgbClr val="000000"/>
                </a:highlight>
                <a:latin typeface="Consolas"/>
                <a:ea typeface="Consolas"/>
                <a:cs typeface="Consolas"/>
                <a:sym typeface="Consolas"/>
              </a:rPr>
              <a:t> ? </a:t>
            </a:r>
            <a:r>
              <a:rPr lang="es-419" sz="700">
                <a:solidFill>
                  <a:srgbClr val="CE9178"/>
                </a:solidFill>
                <a:highlight>
                  <a:srgbClr val="000000"/>
                </a:highlight>
                <a:latin typeface="Consolas"/>
                <a:ea typeface="Consolas"/>
                <a:cs typeface="Consolas"/>
                <a:sym typeface="Consolas"/>
              </a:rPr>
              <a:t>'Reset'</a:t>
            </a:r>
            <a:r>
              <a:rPr lang="es-419" sz="700">
                <a:solidFill>
                  <a:srgbClr val="D4D4D4"/>
                </a:solidFill>
                <a:highlight>
                  <a:srgbClr val="000000"/>
                </a:highlight>
                <a:latin typeface="Consolas"/>
                <a:ea typeface="Consolas"/>
                <a:cs typeface="Consolas"/>
                <a:sym typeface="Consolas"/>
              </a:rPr>
              <a:t> : </a:t>
            </a:r>
            <a:r>
              <a:rPr lang="es-419" sz="700">
                <a:solidFill>
                  <a:srgbClr val="CE9178"/>
                </a:solidFill>
                <a:highlight>
                  <a:srgbClr val="000000"/>
                </a:highlight>
                <a:latin typeface="Consolas"/>
                <a:ea typeface="Consolas"/>
                <a:cs typeface="Consolas"/>
                <a:sym typeface="Consolas"/>
              </a:rPr>
              <a:t>'Resolve'</a:t>
            </a:r>
            <a:r>
              <a:rPr lang="es-419" sz="700">
                <a:solidFill>
                  <a:srgbClr val="D4D4D4"/>
                </a:solidFill>
                <a:highlight>
                  <a:srgbClr val="000000"/>
                </a:highlight>
                <a:latin typeface="Consolas"/>
                <a:ea typeface="Consolas"/>
                <a:cs typeface="Consolas"/>
                <a:sym typeface="Consolas"/>
              </a:rPr>
              <a:t> }}</a:t>
            </a:r>
            <a:r>
              <a:rPr lang="es-419" sz="700">
                <a:solidFill>
                  <a:srgbClr val="808080"/>
                </a:solidFill>
                <a:highlight>
                  <a:srgbClr val="000000"/>
                </a:highlight>
                <a:latin typeface="Consolas"/>
                <a:ea typeface="Consolas"/>
                <a:cs typeface="Consolas"/>
                <a:sym typeface="Consolas"/>
              </a:rPr>
              <a:t>&lt;/</a:t>
            </a:r>
            <a:r>
              <a:rPr lang="es-419" sz="700">
                <a:solidFill>
                  <a:srgbClr val="569CD6"/>
                </a:solidFill>
                <a:highlight>
                  <a:srgbClr val="000000"/>
                </a:highlight>
                <a:latin typeface="Consolas"/>
                <a:ea typeface="Consolas"/>
                <a:cs typeface="Consolas"/>
                <a:sym typeface="Consolas"/>
              </a:rPr>
              <a:t>button</a:t>
            </a:r>
            <a:r>
              <a:rPr lang="es-419" sz="700">
                <a:solidFill>
                  <a:srgbClr val="808080"/>
                </a:solidFill>
                <a:highlight>
                  <a:srgbClr val="000000"/>
                </a:highlight>
                <a:latin typeface="Consolas"/>
                <a:ea typeface="Consolas"/>
                <a:cs typeface="Consolas"/>
                <a:sym typeface="Consolas"/>
              </a:rPr>
              <a:t>&gt;</a:t>
            </a:r>
            <a:endParaRPr sz="700">
              <a:solidFill>
                <a:srgbClr val="808080"/>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808080"/>
                </a:solidFill>
                <a:highlight>
                  <a:srgbClr val="000000"/>
                </a:highlight>
                <a:latin typeface="Consolas"/>
                <a:ea typeface="Consolas"/>
                <a:cs typeface="Consolas"/>
                <a:sym typeface="Consolas"/>
              </a:rPr>
              <a:t>&lt;</a:t>
            </a:r>
            <a:r>
              <a:rPr lang="es-419" sz="700">
                <a:solidFill>
                  <a:srgbClr val="569CD6"/>
                </a:solidFill>
                <a:highlight>
                  <a:srgbClr val="000000"/>
                </a:highlight>
                <a:latin typeface="Consolas"/>
                <a:ea typeface="Consolas"/>
                <a:cs typeface="Consolas"/>
                <a:sym typeface="Consolas"/>
              </a:rPr>
              <a:t>span</a:t>
            </a:r>
            <a:r>
              <a:rPr lang="es-419" sz="700">
                <a:solidFill>
                  <a:srgbClr val="808080"/>
                </a:solidFill>
                <a:highlight>
                  <a:srgbClr val="000000"/>
                </a:highlight>
                <a:latin typeface="Consolas"/>
                <a:ea typeface="Consolas"/>
                <a:cs typeface="Consolas"/>
                <a:sym typeface="Consolas"/>
              </a:rPr>
              <a:t>&gt;</a:t>
            </a:r>
            <a:r>
              <a:rPr lang="es-419" sz="700">
                <a:solidFill>
                  <a:srgbClr val="D4D4D4"/>
                </a:solidFill>
                <a:highlight>
                  <a:srgbClr val="000000"/>
                </a:highlight>
                <a:latin typeface="Consolas"/>
                <a:ea typeface="Consolas"/>
                <a:cs typeface="Consolas"/>
                <a:sym typeface="Consolas"/>
              </a:rPr>
              <a:t>Wait for it... {{ </a:t>
            </a:r>
            <a:r>
              <a:rPr lang="es-419" sz="700">
                <a:solidFill>
                  <a:srgbClr val="9CDCFE"/>
                </a:solidFill>
                <a:highlight>
                  <a:srgbClr val="000000"/>
                </a:highlight>
                <a:latin typeface="Consolas"/>
                <a:ea typeface="Consolas"/>
                <a:cs typeface="Consolas"/>
                <a:sym typeface="Consolas"/>
              </a:rPr>
              <a:t>greeting</a:t>
            </a:r>
            <a:r>
              <a:rPr lang="es-419" sz="700">
                <a:solidFill>
                  <a:srgbClr val="D4D4D4"/>
                </a:solidFill>
                <a:highlight>
                  <a:srgbClr val="000000"/>
                </a:highlight>
                <a:latin typeface="Consolas"/>
                <a:ea typeface="Consolas"/>
                <a:cs typeface="Consolas"/>
                <a:sym typeface="Consolas"/>
              </a:rPr>
              <a:t> | </a:t>
            </a:r>
            <a:r>
              <a:rPr lang="es-419" sz="700">
                <a:solidFill>
                  <a:srgbClr val="DCDCAA"/>
                </a:solidFill>
                <a:highlight>
                  <a:srgbClr val="000000"/>
                </a:highlight>
                <a:latin typeface="Consolas"/>
                <a:ea typeface="Consolas"/>
                <a:cs typeface="Consolas"/>
                <a:sym typeface="Consolas"/>
              </a:rPr>
              <a:t>async</a:t>
            </a:r>
            <a:r>
              <a:rPr lang="es-419" sz="700">
                <a:solidFill>
                  <a:srgbClr val="D4D4D4"/>
                </a:solidFill>
                <a:highlight>
                  <a:srgbClr val="000000"/>
                </a:highlight>
                <a:latin typeface="Consolas"/>
                <a:ea typeface="Consolas"/>
                <a:cs typeface="Consolas"/>
                <a:sym typeface="Consolas"/>
              </a:rPr>
              <a:t> }}</a:t>
            </a:r>
            <a:r>
              <a:rPr lang="es-419" sz="700">
                <a:solidFill>
                  <a:srgbClr val="808080"/>
                </a:solidFill>
                <a:highlight>
                  <a:srgbClr val="000000"/>
                </a:highlight>
                <a:latin typeface="Consolas"/>
                <a:ea typeface="Consolas"/>
                <a:cs typeface="Consolas"/>
                <a:sym typeface="Consolas"/>
              </a:rPr>
              <a:t>&lt;/</a:t>
            </a:r>
            <a:r>
              <a:rPr lang="es-419" sz="700">
                <a:solidFill>
                  <a:srgbClr val="569CD6"/>
                </a:solidFill>
                <a:highlight>
                  <a:srgbClr val="000000"/>
                </a:highlight>
                <a:latin typeface="Consolas"/>
                <a:ea typeface="Consolas"/>
                <a:cs typeface="Consolas"/>
                <a:sym typeface="Consolas"/>
              </a:rPr>
              <a:t>span</a:t>
            </a:r>
            <a:r>
              <a:rPr lang="es-419" sz="700">
                <a:solidFill>
                  <a:srgbClr val="808080"/>
                </a:solidFill>
                <a:highlight>
                  <a:srgbClr val="000000"/>
                </a:highlight>
                <a:latin typeface="Consolas"/>
                <a:ea typeface="Consolas"/>
                <a:cs typeface="Consolas"/>
                <a:sym typeface="Consolas"/>
              </a:rPr>
              <a:t>&gt;</a:t>
            </a:r>
            <a:endParaRPr sz="700">
              <a:solidFill>
                <a:srgbClr val="808080"/>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808080"/>
                </a:solidFill>
                <a:highlight>
                  <a:srgbClr val="000000"/>
                </a:highlight>
                <a:latin typeface="Consolas"/>
                <a:ea typeface="Consolas"/>
                <a:cs typeface="Consolas"/>
                <a:sym typeface="Consolas"/>
              </a:rPr>
              <a:t>&lt;/</a:t>
            </a:r>
            <a:r>
              <a:rPr lang="es-419" sz="700">
                <a:solidFill>
                  <a:srgbClr val="569CD6"/>
                </a:solidFill>
                <a:highlight>
                  <a:srgbClr val="000000"/>
                </a:highlight>
                <a:latin typeface="Consolas"/>
                <a:ea typeface="Consolas"/>
                <a:cs typeface="Consolas"/>
                <a:sym typeface="Consolas"/>
              </a:rPr>
              <a:t>div</a:t>
            </a:r>
            <a:r>
              <a:rPr lang="es-419" sz="700">
                <a:solidFill>
                  <a:srgbClr val="808080"/>
                </a:solidFill>
                <a:highlight>
                  <a:srgbClr val="000000"/>
                </a:highlight>
                <a:latin typeface="Consolas"/>
                <a:ea typeface="Consolas"/>
                <a:cs typeface="Consolas"/>
                <a:sym typeface="Consolas"/>
              </a:rPr>
              <a:t>&gt;</a:t>
            </a:r>
            <a:r>
              <a:rPr lang="es-419" sz="700">
                <a:solidFill>
                  <a:srgbClr val="CE9178"/>
                </a:solidFill>
                <a:highlight>
                  <a:srgbClr val="000000"/>
                </a:highlight>
                <a:latin typeface="Consolas"/>
                <a:ea typeface="Consolas"/>
                <a:cs typeface="Consolas"/>
                <a:sym typeface="Consolas"/>
              </a:rPr>
              <a:t>`</a:t>
            </a:r>
            <a:endParaRPr sz="700">
              <a:solidFill>
                <a:srgbClr val="CE9178"/>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C586C0"/>
                </a:solidFill>
                <a:highlight>
                  <a:srgbClr val="000000"/>
                </a:highlight>
                <a:latin typeface="Consolas"/>
                <a:ea typeface="Consolas"/>
                <a:cs typeface="Consolas"/>
                <a:sym typeface="Consolas"/>
              </a:rPr>
              <a:t>export</a:t>
            </a: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class</a:t>
            </a:r>
            <a:r>
              <a:rPr lang="es-419" sz="700">
                <a:solidFill>
                  <a:srgbClr val="D4D4D4"/>
                </a:solidFill>
                <a:highlight>
                  <a:srgbClr val="000000"/>
                </a:highlight>
                <a:latin typeface="Consolas"/>
                <a:ea typeface="Consolas"/>
                <a:cs typeface="Consolas"/>
                <a:sym typeface="Consolas"/>
              </a:rPr>
              <a:t> </a:t>
            </a:r>
            <a:r>
              <a:rPr lang="es-419" sz="700">
                <a:solidFill>
                  <a:srgbClr val="4EC9B0"/>
                </a:solidFill>
                <a:highlight>
                  <a:srgbClr val="000000"/>
                </a:highlight>
                <a:latin typeface="Consolas"/>
                <a:ea typeface="Consolas"/>
                <a:cs typeface="Consolas"/>
                <a:sym typeface="Consolas"/>
              </a:rPr>
              <a:t>AsyncPromisePipeComponent</a:t>
            </a: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9CDCFE"/>
                </a:solidFill>
                <a:highlight>
                  <a:srgbClr val="000000"/>
                </a:highlight>
                <a:latin typeface="Consolas"/>
                <a:ea typeface="Consolas"/>
                <a:cs typeface="Consolas"/>
                <a:sym typeface="Consolas"/>
              </a:rPr>
              <a:t>greeting</a:t>
            </a:r>
            <a:r>
              <a:rPr lang="es-419" sz="700">
                <a:solidFill>
                  <a:srgbClr val="D4D4D4"/>
                </a:solidFill>
                <a:highlight>
                  <a:srgbClr val="000000"/>
                </a:highlight>
                <a:latin typeface="Consolas"/>
                <a:ea typeface="Consolas"/>
                <a:cs typeface="Consolas"/>
                <a:sym typeface="Consolas"/>
              </a:rPr>
              <a:t>: </a:t>
            </a:r>
            <a:r>
              <a:rPr lang="es-419" sz="700">
                <a:solidFill>
                  <a:srgbClr val="4EC9B0"/>
                </a:solidFill>
                <a:highlight>
                  <a:srgbClr val="000000"/>
                </a:highlight>
                <a:latin typeface="Consolas"/>
                <a:ea typeface="Consolas"/>
                <a:cs typeface="Consolas"/>
                <a:sym typeface="Consolas"/>
              </a:rPr>
              <a:t>Promise</a:t>
            </a:r>
            <a:r>
              <a:rPr lang="es-419" sz="700">
                <a:solidFill>
                  <a:srgbClr val="D4D4D4"/>
                </a:solidFill>
                <a:highlight>
                  <a:srgbClr val="000000"/>
                </a:highlight>
                <a:latin typeface="Consolas"/>
                <a:ea typeface="Consolas"/>
                <a:cs typeface="Consolas"/>
                <a:sym typeface="Consolas"/>
              </a:rPr>
              <a:t>&lt;</a:t>
            </a:r>
            <a:r>
              <a:rPr lang="es-419" sz="700">
                <a:solidFill>
                  <a:srgbClr val="4EC9B0"/>
                </a:solidFill>
                <a:highlight>
                  <a:srgbClr val="000000"/>
                </a:highlight>
                <a:latin typeface="Consolas"/>
                <a:ea typeface="Consolas"/>
                <a:cs typeface="Consolas"/>
                <a:sym typeface="Consolas"/>
              </a:rPr>
              <a:t>string</a:t>
            </a:r>
            <a:r>
              <a:rPr lang="es-419" sz="700">
                <a:solidFill>
                  <a:srgbClr val="D4D4D4"/>
                </a:solidFill>
                <a:highlight>
                  <a:srgbClr val="000000"/>
                </a:highlight>
                <a:latin typeface="Consolas"/>
                <a:ea typeface="Consolas"/>
                <a:cs typeface="Consolas"/>
                <a:sym typeface="Consolas"/>
              </a:rPr>
              <a:t>&gt;|</a:t>
            </a:r>
            <a:r>
              <a:rPr lang="es-419" sz="700">
                <a:solidFill>
                  <a:srgbClr val="4EC9B0"/>
                </a:solidFill>
                <a:highlight>
                  <a:srgbClr val="000000"/>
                </a:highlight>
                <a:latin typeface="Consolas"/>
                <a:ea typeface="Consolas"/>
                <a:cs typeface="Consolas"/>
                <a:sym typeface="Consolas"/>
              </a:rPr>
              <a:t>null</a:t>
            </a:r>
            <a:r>
              <a:rPr lang="es-419" sz="700">
                <a:solidFill>
                  <a:srgbClr val="D4D4D4"/>
                </a:solidFill>
                <a:highlight>
                  <a:srgbClr val="000000"/>
                </a:highlight>
                <a:latin typeface="Consolas"/>
                <a:ea typeface="Consolas"/>
                <a:cs typeface="Consolas"/>
                <a:sym typeface="Consolas"/>
              </a:rPr>
              <a:t> = </a:t>
            </a:r>
            <a:r>
              <a:rPr lang="es-419" sz="700">
                <a:solidFill>
                  <a:srgbClr val="569CD6"/>
                </a:solidFill>
                <a:highlight>
                  <a:srgbClr val="000000"/>
                </a:highlight>
                <a:latin typeface="Consolas"/>
                <a:ea typeface="Consolas"/>
                <a:cs typeface="Consolas"/>
                <a:sym typeface="Consolas"/>
              </a:rPr>
              <a:t>null</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9CDCFE"/>
                </a:solidFill>
                <a:highlight>
                  <a:srgbClr val="000000"/>
                </a:highlight>
                <a:latin typeface="Consolas"/>
                <a:ea typeface="Consolas"/>
                <a:cs typeface="Consolas"/>
                <a:sym typeface="Consolas"/>
              </a:rPr>
              <a:t>arrived</a:t>
            </a:r>
            <a:r>
              <a:rPr lang="es-419" sz="700">
                <a:solidFill>
                  <a:srgbClr val="D4D4D4"/>
                </a:solidFill>
                <a:highlight>
                  <a:srgbClr val="000000"/>
                </a:highlight>
                <a:latin typeface="Consolas"/>
                <a:ea typeface="Consolas"/>
                <a:cs typeface="Consolas"/>
                <a:sym typeface="Consolas"/>
              </a:rPr>
              <a:t>: </a:t>
            </a:r>
            <a:r>
              <a:rPr lang="es-419" sz="700">
                <a:solidFill>
                  <a:srgbClr val="4EC9B0"/>
                </a:solidFill>
                <a:highlight>
                  <a:srgbClr val="000000"/>
                </a:highlight>
                <a:latin typeface="Consolas"/>
                <a:ea typeface="Consolas"/>
                <a:cs typeface="Consolas"/>
                <a:sym typeface="Consolas"/>
              </a:rPr>
              <a:t>boolean</a:t>
            </a:r>
            <a:r>
              <a:rPr lang="es-419" sz="700">
                <a:solidFill>
                  <a:srgbClr val="D4D4D4"/>
                </a:solidFill>
                <a:highlight>
                  <a:srgbClr val="000000"/>
                </a:highlight>
                <a:latin typeface="Consolas"/>
                <a:ea typeface="Consolas"/>
                <a:cs typeface="Consolas"/>
                <a:sym typeface="Consolas"/>
              </a:rPr>
              <a:t> = </a:t>
            </a:r>
            <a:r>
              <a:rPr lang="es-419" sz="700">
                <a:solidFill>
                  <a:srgbClr val="569CD6"/>
                </a:solidFill>
                <a:highlight>
                  <a:srgbClr val="000000"/>
                </a:highlight>
                <a:latin typeface="Consolas"/>
                <a:ea typeface="Consolas"/>
                <a:cs typeface="Consolas"/>
                <a:sym typeface="Consolas"/>
              </a:rPr>
              <a:t>false</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private</a:t>
            </a:r>
            <a:r>
              <a:rPr lang="es-419" sz="700">
                <a:solidFill>
                  <a:srgbClr val="D4D4D4"/>
                </a:solidFill>
                <a:highlight>
                  <a:srgbClr val="000000"/>
                </a:highlight>
                <a:latin typeface="Consolas"/>
                <a:ea typeface="Consolas"/>
                <a:cs typeface="Consolas"/>
                <a:sym typeface="Consolas"/>
              </a:rPr>
              <a:t> </a:t>
            </a:r>
            <a:r>
              <a:rPr lang="es-419" sz="700">
                <a:solidFill>
                  <a:srgbClr val="9CDCFE"/>
                </a:solidFill>
                <a:highlight>
                  <a:srgbClr val="000000"/>
                </a:highlight>
                <a:latin typeface="Consolas"/>
                <a:ea typeface="Consolas"/>
                <a:cs typeface="Consolas"/>
                <a:sym typeface="Consolas"/>
              </a:rPr>
              <a:t>resolve</a:t>
            </a:r>
            <a:r>
              <a:rPr lang="es-419" sz="700">
                <a:solidFill>
                  <a:srgbClr val="D4D4D4"/>
                </a:solidFill>
                <a:highlight>
                  <a:srgbClr val="000000"/>
                </a:highlight>
                <a:latin typeface="Consolas"/>
                <a:ea typeface="Consolas"/>
                <a:cs typeface="Consolas"/>
                <a:sym typeface="Consolas"/>
              </a:rPr>
              <a:t>: </a:t>
            </a:r>
            <a:r>
              <a:rPr lang="es-419" sz="700">
                <a:solidFill>
                  <a:srgbClr val="4EC9B0"/>
                </a:solidFill>
                <a:highlight>
                  <a:srgbClr val="000000"/>
                </a:highlight>
                <a:latin typeface="Consolas"/>
                <a:ea typeface="Consolas"/>
                <a:cs typeface="Consolas"/>
                <a:sym typeface="Consolas"/>
              </a:rPr>
              <a:t>Function</a:t>
            </a:r>
            <a:r>
              <a:rPr lang="es-419" sz="700">
                <a:solidFill>
                  <a:srgbClr val="D4D4D4"/>
                </a:solidFill>
                <a:highlight>
                  <a:srgbClr val="000000"/>
                </a:highlight>
                <a:latin typeface="Consolas"/>
                <a:ea typeface="Consolas"/>
                <a:cs typeface="Consolas"/>
                <a:sym typeface="Consolas"/>
              </a:rPr>
              <a:t>|</a:t>
            </a:r>
            <a:r>
              <a:rPr lang="es-419" sz="700">
                <a:solidFill>
                  <a:srgbClr val="4EC9B0"/>
                </a:solidFill>
                <a:highlight>
                  <a:srgbClr val="000000"/>
                </a:highlight>
                <a:latin typeface="Consolas"/>
                <a:ea typeface="Consolas"/>
                <a:cs typeface="Consolas"/>
                <a:sym typeface="Consolas"/>
              </a:rPr>
              <a:t>null</a:t>
            </a:r>
            <a:r>
              <a:rPr lang="es-419" sz="700">
                <a:solidFill>
                  <a:srgbClr val="D4D4D4"/>
                </a:solidFill>
                <a:highlight>
                  <a:srgbClr val="000000"/>
                </a:highlight>
                <a:latin typeface="Consolas"/>
                <a:ea typeface="Consolas"/>
                <a:cs typeface="Consolas"/>
                <a:sym typeface="Consolas"/>
              </a:rPr>
              <a:t> = </a:t>
            </a:r>
            <a:r>
              <a:rPr lang="es-419" sz="700">
                <a:solidFill>
                  <a:srgbClr val="569CD6"/>
                </a:solidFill>
                <a:highlight>
                  <a:srgbClr val="000000"/>
                </a:highlight>
                <a:latin typeface="Consolas"/>
                <a:ea typeface="Consolas"/>
                <a:cs typeface="Consolas"/>
                <a:sym typeface="Consolas"/>
              </a:rPr>
              <a:t>null</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constructor</a:t>
            </a: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this</a:t>
            </a:r>
            <a:r>
              <a:rPr lang="es-419" sz="700">
                <a:solidFill>
                  <a:srgbClr val="D4D4D4"/>
                </a:solidFill>
                <a:highlight>
                  <a:srgbClr val="000000"/>
                </a:highlight>
                <a:latin typeface="Consolas"/>
                <a:ea typeface="Consolas"/>
                <a:cs typeface="Consolas"/>
                <a:sym typeface="Consolas"/>
              </a:rPr>
              <a:t>.</a:t>
            </a:r>
            <a:r>
              <a:rPr lang="es-419" sz="700">
                <a:solidFill>
                  <a:srgbClr val="DCDCAA"/>
                </a:solidFill>
                <a:highlight>
                  <a:srgbClr val="000000"/>
                </a:highlight>
                <a:latin typeface="Consolas"/>
                <a:ea typeface="Consolas"/>
                <a:cs typeface="Consolas"/>
                <a:sym typeface="Consolas"/>
              </a:rPr>
              <a:t>reset</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DCDCAA"/>
                </a:solidFill>
                <a:highlight>
                  <a:srgbClr val="000000"/>
                </a:highlight>
                <a:latin typeface="Consolas"/>
                <a:ea typeface="Consolas"/>
                <a:cs typeface="Consolas"/>
                <a:sym typeface="Consolas"/>
              </a:rPr>
              <a:t>reset</a:t>
            </a: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this</a:t>
            </a:r>
            <a:r>
              <a:rPr lang="es-419" sz="700">
                <a:solidFill>
                  <a:srgbClr val="D4D4D4"/>
                </a:solidFill>
                <a:highlight>
                  <a:srgbClr val="000000"/>
                </a:highlight>
                <a:latin typeface="Consolas"/>
                <a:ea typeface="Consolas"/>
                <a:cs typeface="Consolas"/>
                <a:sym typeface="Consolas"/>
              </a:rPr>
              <a:t>.</a:t>
            </a:r>
            <a:r>
              <a:rPr lang="es-419" sz="700">
                <a:solidFill>
                  <a:srgbClr val="9CDCFE"/>
                </a:solidFill>
                <a:highlight>
                  <a:srgbClr val="000000"/>
                </a:highlight>
                <a:latin typeface="Consolas"/>
                <a:ea typeface="Consolas"/>
                <a:cs typeface="Consolas"/>
                <a:sym typeface="Consolas"/>
              </a:rPr>
              <a:t>arrived</a:t>
            </a:r>
            <a:r>
              <a:rPr lang="es-419" sz="700">
                <a:solidFill>
                  <a:srgbClr val="D4D4D4"/>
                </a:solidFill>
                <a:highlight>
                  <a:srgbClr val="000000"/>
                </a:highlight>
                <a:latin typeface="Consolas"/>
                <a:ea typeface="Consolas"/>
                <a:cs typeface="Consolas"/>
                <a:sym typeface="Consolas"/>
              </a:rPr>
              <a:t> = </a:t>
            </a:r>
            <a:r>
              <a:rPr lang="es-419" sz="700">
                <a:solidFill>
                  <a:srgbClr val="569CD6"/>
                </a:solidFill>
                <a:highlight>
                  <a:srgbClr val="000000"/>
                </a:highlight>
                <a:latin typeface="Consolas"/>
                <a:ea typeface="Consolas"/>
                <a:cs typeface="Consolas"/>
                <a:sym typeface="Consolas"/>
              </a:rPr>
              <a:t>false</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this</a:t>
            </a:r>
            <a:r>
              <a:rPr lang="es-419" sz="700">
                <a:solidFill>
                  <a:srgbClr val="D4D4D4"/>
                </a:solidFill>
                <a:highlight>
                  <a:srgbClr val="000000"/>
                </a:highlight>
                <a:latin typeface="Consolas"/>
                <a:ea typeface="Consolas"/>
                <a:cs typeface="Consolas"/>
                <a:sym typeface="Consolas"/>
              </a:rPr>
              <a:t>.</a:t>
            </a:r>
            <a:r>
              <a:rPr lang="es-419" sz="700">
                <a:solidFill>
                  <a:srgbClr val="9CDCFE"/>
                </a:solidFill>
                <a:highlight>
                  <a:srgbClr val="000000"/>
                </a:highlight>
                <a:latin typeface="Consolas"/>
                <a:ea typeface="Consolas"/>
                <a:cs typeface="Consolas"/>
                <a:sym typeface="Consolas"/>
              </a:rPr>
              <a:t>greeting</a:t>
            </a:r>
            <a:r>
              <a:rPr lang="es-419" sz="700">
                <a:solidFill>
                  <a:srgbClr val="D4D4D4"/>
                </a:solidFill>
                <a:highlight>
                  <a:srgbClr val="000000"/>
                </a:highlight>
                <a:latin typeface="Consolas"/>
                <a:ea typeface="Consolas"/>
                <a:cs typeface="Consolas"/>
                <a:sym typeface="Consolas"/>
              </a:rPr>
              <a:t> = </a:t>
            </a:r>
            <a:r>
              <a:rPr lang="es-419" sz="700">
                <a:solidFill>
                  <a:srgbClr val="569CD6"/>
                </a:solidFill>
                <a:highlight>
                  <a:srgbClr val="000000"/>
                </a:highlight>
                <a:latin typeface="Consolas"/>
                <a:ea typeface="Consolas"/>
                <a:cs typeface="Consolas"/>
                <a:sym typeface="Consolas"/>
              </a:rPr>
              <a:t>new</a:t>
            </a:r>
            <a:r>
              <a:rPr lang="es-419" sz="700">
                <a:solidFill>
                  <a:srgbClr val="D4D4D4"/>
                </a:solidFill>
                <a:highlight>
                  <a:srgbClr val="000000"/>
                </a:highlight>
                <a:latin typeface="Consolas"/>
                <a:ea typeface="Consolas"/>
                <a:cs typeface="Consolas"/>
                <a:sym typeface="Consolas"/>
              </a:rPr>
              <a:t> </a:t>
            </a:r>
            <a:r>
              <a:rPr lang="es-419" sz="700">
                <a:solidFill>
                  <a:srgbClr val="4EC9B0"/>
                </a:solidFill>
                <a:highlight>
                  <a:srgbClr val="000000"/>
                </a:highlight>
                <a:latin typeface="Consolas"/>
                <a:ea typeface="Consolas"/>
                <a:cs typeface="Consolas"/>
                <a:sym typeface="Consolas"/>
              </a:rPr>
              <a:t>Promise</a:t>
            </a:r>
            <a:r>
              <a:rPr lang="es-419" sz="700">
                <a:solidFill>
                  <a:srgbClr val="D4D4D4"/>
                </a:solidFill>
                <a:highlight>
                  <a:srgbClr val="000000"/>
                </a:highlight>
                <a:latin typeface="Consolas"/>
                <a:ea typeface="Consolas"/>
                <a:cs typeface="Consolas"/>
                <a:sym typeface="Consolas"/>
              </a:rPr>
              <a:t>&lt;</a:t>
            </a:r>
            <a:r>
              <a:rPr lang="es-419" sz="700">
                <a:solidFill>
                  <a:srgbClr val="4EC9B0"/>
                </a:solidFill>
                <a:highlight>
                  <a:srgbClr val="000000"/>
                </a:highlight>
                <a:latin typeface="Consolas"/>
                <a:ea typeface="Consolas"/>
                <a:cs typeface="Consolas"/>
                <a:sym typeface="Consolas"/>
              </a:rPr>
              <a:t>string</a:t>
            </a:r>
            <a:r>
              <a:rPr lang="es-419" sz="700">
                <a:solidFill>
                  <a:srgbClr val="D4D4D4"/>
                </a:solidFill>
                <a:highlight>
                  <a:srgbClr val="000000"/>
                </a:highlight>
                <a:latin typeface="Consolas"/>
                <a:ea typeface="Consolas"/>
                <a:cs typeface="Consolas"/>
                <a:sym typeface="Consolas"/>
              </a:rPr>
              <a:t>&gt;((</a:t>
            </a:r>
            <a:r>
              <a:rPr lang="es-419" sz="700">
                <a:solidFill>
                  <a:srgbClr val="DCDCAA"/>
                </a:solidFill>
                <a:highlight>
                  <a:srgbClr val="000000"/>
                </a:highlight>
                <a:latin typeface="Consolas"/>
                <a:ea typeface="Consolas"/>
                <a:cs typeface="Consolas"/>
                <a:sym typeface="Consolas"/>
              </a:rPr>
              <a:t>resolve</a:t>
            </a:r>
            <a:r>
              <a:rPr lang="es-419" sz="700">
                <a:solidFill>
                  <a:srgbClr val="D4D4D4"/>
                </a:solidFill>
                <a:highlight>
                  <a:srgbClr val="000000"/>
                </a:highlight>
                <a:latin typeface="Consolas"/>
                <a:ea typeface="Consolas"/>
                <a:cs typeface="Consolas"/>
                <a:sym typeface="Consolas"/>
              </a:rPr>
              <a:t>, </a:t>
            </a:r>
            <a:r>
              <a:rPr lang="es-419" sz="700">
                <a:solidFill>
                  <a:srgbClr val="DCDCAA"/>
                </a:solidFill>
                <a:highlight>
                  <a:srgbClr val="000000"/>
                </a:highlight>
                <a:latin typeface="Consolas"/>
                <a:ea typeface="Consolas"/>
                <a:cs typeface="Consolas"/>
                <a:sym typeface="Consolas"/>
              </a:rPr>
              <a:t>reject</a:t>
            </a: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=&gt;</a:t>
            </a: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this</a:t>
            </a:r>
            <a:r>
              <a:rPr lang="es-419" sz="700">
                <a:solidFill>
                  <a:srgbClr val="D4D4D4"/>
                </a:solidFill>
                <a:highlight>
                  <a:srgbClr val="000000"/>
                </a:highlight>
                <a:latin typeface="Consolas"/>
                <a:ea typeface="Consolas"/>
                <a:cs typeface="Consolas"/>
                <a:sym typeface="Consolas"/>
              </a:rPr>
              <a:t>.</a:t>
            </a:r>
            <a:r>
              <a:rPr lang="es-419" sz="700">
                <a:solidFill>
                  <a:srgbClr val="9CDCFE"/>
                </a:solidFill>
                <a:highlight>
                  <a:srgbClr val="000000"/>
                </a:highlight>
                <a:latin typeface="Consolas"/>
                <a:ea typeface="Consolas"/>
                <a:cs typeface="Consolas"/>
                <a:sym typeface="Consolas"/>
              </a:rPr>
              <a:t>resolve</a:t>
            </a:r>
            <a:r>
              <a:rPr lang="es-419" sz="700">
                <a:solidFill>
                  <a:srgbClr val="D4D4D4"/>
                </a:solidFill>
                <a:highlight>
                  <a:srgbClr val="000000"/>
                </a:highlight>
                <a:latin typeface="Consolas"/>
                <a:ea typeface="Consolas"/>
                <a:cs typeface="Consolas"/>
                <a:sym typeface="Consolas"/>
              </a:rPr>
              <a:t> = </a:t>
            </a:r>
            <a:r>
              <a:rPr lang="es-419" sz="700">
                <a:solidFill>
                  <a:srgbClr val="DCDCAA"/>
                </a:solidFill>
                <a:highlight>
                  <a:srgbClr val="000000"/>
                </a:highlight>
                <a:latin typeface="Consolas"/>
                <a:ea typeface="Consolas"/>
                <a:cs typeface="Consolas"/>
                <a:sym typeface="Consolas"/>
              </a:rPr>
              <a:t>resolve</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DCDCAA"/>
                </a:solidFill>
                <a:highlight>
                  <a:srgbClr val="000000"/>
                </a:highlight>
                <a:latin typeface="Consolas"/>
                <a:ea typeface="Consolas"/>
                <a:cs typeface="Consolas"/>
                <a:sym typeface="Consolas"/>
              </a:rPr>
              <a:t>clicked</a:t>
            </a: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C586C0"/>
                </a:solidFill>
                <a:highlight>
                  <a:srgbClr val="000000"/>
                </a:highlight>
                <a:latin typeface="Consolas"/>
                <a:ea typeface="Consolas"/>
                <a:cs typeface="Consolas"/>
                <a:sym typeface="Consolas"/>
              </a:rPr>
              <a:t>if</a:t>
            </a: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this</a:t>
            </a:r>
            <a:r>
              <a:rPr lang="es-419" sz="700">
                <a:solidFill>
                  <a:srgbClr val="D4D4D4"/>
                </a:solidFill>
                <a:highlight>
                  <a:srgbClr val="000000"/>
                </a:highlight>
                <a:latin typeface="Consolas"/>
                <a:ea typeface="Consolas"/>
                <a:cs typeface="Consolas"/>
                <a:sym typeface="Consolas"/>
              </a:rPr>
              <a:t>.</a:t>
            </a:r>
            <a:r>
              <a:rPr lang="es-419" sz="700">
                <a:solidFill>
                  <a:srgbClr val="9CDCFE"/>
                </a:solidFill>
                <a:highlight>
                  <a:srgbClr val="000000"/>
                </a:highlight>
                <a:latin typeface="Consolas"/>
                <a:ea typeface="Consolas"/>
                <a:cs typeface="Consolas"/>
                <a:sym typeface="Consolas"/>
              </a:rPr>
              <a:t>arrived</a:t>
            </a: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this</a:t>
            </a:r>
            <a:r>
              <a:rPr lang="es-419" sz="700">
                <a:solidFill>
                  <a:srgbClr val="D4D4D4"/>
                </a:solidFill>
                <a:highlight>
                  <a:srgbClr val="000000"/>
                </a:highlight>
                <a:latin typeface="Consolas"/>
                <a:ea typeface="Consolas"/>
                <a:cs typeface="Consolas"/>
                <a:sym typeface="Consolas"/>
              </a:rPr>
              <a:t>.</a:t>
            </a:r>
            <a:r>
              <a:rPr lang="es-419" sz="700">
                <a:solidFill>
                  <a:srgbClr val="DCDCAA"/>
                </a:solidFill>
                <a:highlight>
                  <a:srgbClr val="000000"/>
                </a:highlight>
                <a:latin typeface="Consolas"/>
                <a:ea typeface="Consolas"/>
                <a:cs typeface="Consolas"/>
                <a:sym typeface="Consolas"/>
              </a:rPr>
              <a:t>reset</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 </a:t>
            </a:r>
            <a:r>
              <a:rPr lang="es-419" sz="700">
                <a:solidFill>
                  <a:srgbClr val="C586C0"/>
                </a:solidFill>
                <a:highlight>
                  <a:srgbClr val="000000"/>
                </a:highlight>
                <a:latin typeface="Consolas"/>
                <a:ea typeface="Consolas"/>
                <a:cs typeface="Consolas"/>
                <a:sym typeface="Consolas"/>
              </a:rPr>
              <a:t>else</a:t>
            </a: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this</a:t>
            </a:r>
            <a:r>
              <a:rPr lang="es-419" sz="700">
                <a:solidFill>
                  <a:srgbClr val="D4D4D4"/>
                </a:solidFill>
                <a:highlight>
                  <a:srgbClr val="000000"/>
                </a:highlight>
                <a:latin typeface="Consolas"/>
                <a:ea typeface="Consolas"/>
                <a:cs typeface="Consolas"/>
                <a:sym typeface="Consolas"/>
              </a:rPr>
              <a:t>.</a:t>
            </a:r>
            <a:r>
              <a:rPr lang="es-419" sz="700">
                <a:solidFill>
                  <a:srgbClr val="9CDCFE"/>
                </a:solidFill>
                <a:highlight>
                  <a:srgbClr val="000000"/>
                </a:highlight>
                <a:latin typeface="Consolas"/>
                <a:ea typeface="Consolas"/>
                <a:cs typeface="Consolas"/>
                <a:sym typeface="Consolas"/>
              </a:rPr>
              <a:t>resolve</a:t>
            </a:r>
            <a:r>
              <a:rPr lang="es-419" sz="700">
                <a:solidFill>
                  <a:srgbClr val="D4D4D4"/>
                </a:solidFill>
                <a:highlight>
                  <a:srgbClr val="000000"/>
                </a:highlight>
                <a:latin typeface="Consolas"/>
                <a:ea typeface="Consolas"/>
                <a:cs typeface="Consolas"/>
                <a:sym typeface="Consolas"/>
              </a:rPr>
              <a:t>!(</a:t>
            </a:r>
            <a:r>
              <a:rPr lang="es-419" sz="700">
                <a:solidFill>
                  <a:srgbClr val="CE9178"/>
                </a:solidFill>
                <a:highlight>
                  <a:srgbClr val="000000"/>
                </a:highlight>
                <a:latin typeface="Consolas"/>
                <a:ea typeface="Consolas"/>
                <a:cs typeface="Consolas"/>
                <a:sym typeface="Consolas"/>
              </a:rPr>
              <a:t>'hi there!'</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r>
              <a:rPr lang="es-419" sz="700">
                <a:solidFill>
                  <a:srgbClr val="569CD6"/>
                </a:solidFill>
                <a:highlight>
                  <a:srgbClr val="000000"/>
                </a:highlight>
                <a:latin typeface="Consolas"/>
                <a:ea typeface="Consolas"/>
                <a:cs typeface="Consolas"/>
                <a:sym typeface="Consolas"/>
              </a:rPr>
              <a:t>this</a:t>
            </a:r>
            <a:r>
              <a:rPr lang="es-419" sz="700">
                <a:solidFill>
                  <a:srgbClr val="D4D4D4"/>
                </a:solidFill>
                <a:highlight>
                  <a:srgbClr val="000000"/>
                </a:highlight>
                <a:latin typeface="Consolas"/>
                <a:ea typeface="Consolas"/>
                <a:cs typeface="Consolas"/>
                <a:sym typeface="Consolas"/>
              </a:rPr>
              <a:t>.</a:t>
            </a:r>
            <a:r>
              <a:rPr lang="es-419" sz="700">
                <a:solidFill>
                  <a:srgbClr val="9CDCFE"/>
                </a:solidFill>
                <a:highlight>
                  <a:srgbClr val="000000"/>
                </a:highlight>
                <a:latin typeface="Consolas"/>
                <a:ea typeface="Consolas"/>
                <a:cs typeface="Consolas"/>
                <a:sym typeface="Consolas"/>
              </a:rPr>
              <a:t>arrived</a:t>
            </a:r>
            <a:r>
              <a:rPr lang="es-419" sz="700">
                <a:solidFill>
                  <a:srgbClr val="D4D4D4"/>
                </a:solidFill>
                <a:highlight>
                  <a:srgbClr val="000000"/>
                </a:highlight>
                <a:latin typeface="Consolas"/>
                <a:ea typeface="Consolas"/>
                <a:cs typeface="Consolas"/>
                <a:sym typeface="Consolas"/>
              </a:rPr>
              <a:t> = </a:t>
            </a:r>
            <a:r>
              <a:rPr lang="es-419" sz="700">
                <a:solidFill>
                  <a:srgbClr val="569CD6"/>
                </a:solidFill>
                <a:highlight>
                  <a:srgbClr val="000000"/>
                </a:highlight>
                <a:latin typeface="Consolas"/>
                <a:ea typeface="Consolas"/>
                <a:cs typeface="Consolas"/>
                <a:sym typeface="Consolas"/>
              </a:rPr>
              <a:t>true</a:t>
            </a: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  }</a:t>
            </a:r>
            <a:endParaRPr sz="7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700">
                <a:solidFill>
                  <a:srgbClr val="D4D4D4"/>
                </a:solidFill>
                <a:highlight>
                  <a:srgbClr val="000000"/>
                </a:highlight>
                <a:latin typeface="Consolas"/>
                <a:ea typeface="Consolas"/>
                <a:cs typeface="Consolas"/>
                <a:sym typeface="Consolas"/>
              </a:rPr>
              <a:t>}</a:t>
            </a:r>
            <a:endParaRPr sz="700">
              <a:solidFill>
                <a:srgbClr val="D4D4D4"/>
              </a:solidFill>
              <a:highlight>
                <a:srgbClr val="000000"/>
              </a:highlight>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1"/>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Operadores </a:t>
            </a:r>
            <a:r>
              <a:rPr b="1" lang="es-419" sz="4000">
                <a:solidFill>
                  <a:schemeClr val="accent6"/>
                </a:solidFill>
                <a:latin typeface="DM Sans"/>
                <a:ea typeface="DM Sans"/>
                <a:cs typeface="DM Sans"/>
                <a:sym typeface="DM Sans"/>
              </a:rPr>
              <a:t>RxJS</a:t>
            </a:r>
            <a:endParaRPr b="1" sz="4000">
              <a:solidFill>
                <a:schemeClr val="accent6"/>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92"/>
          <p:cNvGrpSpPr/>
          <p:nvPr/>
        </p:nvGrpSpPr>
        <p:grpSpPr>
          <a:xfrm>
            <a:off x="4202551" y="994261"/>
            <a:ext cx="738900" cy="738974"/>
            <a:chOff x="974706" y="2467173"/>
            <a:chExt cx="738900" cy="738900"/>
          </a:xfrm>
        </p:grpSpPr>
        <p:sp>
          <p:nvSpPr>
            <p:cNvPr id="709" name="Google Shape;709;p9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0" name="Google Shape;710;p9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11" name="Google Shape;711;p92"/>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Operadores RXJS</a:t>
            </a:r>
            <a:endParaRPr b="1" sz="4000">
              <a:solidFill>
                <a:schemeClr val="dk1"/>
              </a:solidFill>
              <a:highlight>
                <a:srgbClr val="EAFF6A"/>
              </a:highlight>
              <a:latin typeface="DM Sans"/>
              <a:ea typeface="DM Sans"/>
              <a:cs typeface="DM Sans"/>
              <a:sym typeface="DM Sans"/>
            </a:endParaRPr>
          </a:p>
        </p:txBody>
      </p:sp>
      <p:sp>
        <p:nvSpPr>
          <p:cNvPr id="712" name="Google Shape;712;p92"/>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Duración: </a:t>
            </a:r>
            <a:r>
              <a:rPr b="1" lang="es-419" sz="2000">
                <a:solidFill>
                  <a:srgbClr val="999999"/>
                </a:solidFill>
                <a:latin typeface="DM Sans"/>
                <a:ea typeface="DM Sans"/>
                <a:cs typeface="DM Sans"/>
                <a:sym typeface="DM Sans"/>
              </a:rPr>
              <a:t>10 minutos</a:t>
            </a:r>
            <a:endParaRPr b="1" sz="2000">
              <a:solidFill>
                <a:srgbClr val="999999"/>
              </a:solidFill>
              <a:latin typeface="DM Sans"/>
              <a:ea typeface="DM Sans"/>
              <a:cs typeface="DM Sans"/>
              <a:sym typeface="DM Sans"/>
            </a:endParaRPr>
          </a:p>
        </p:txBody>
      </p:sp>
      <p:sp>
        <p:nvSpPr>
          <p:cNvPr id="713" name="Google Shape;713;p92"/>
          <p:cNvSpPr txBox="1"/>
          <p:nvPr/>
        </p:nvSpPr>
        <p:spPr>
          <a:xfrm>
            <a:off x="987300" y="2710713"/>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2"/>
                </a:solidFill>
                <a:latin typeface="DM Sans"/>
                <a:ea typeface="DM Sans"/>
                <a:cs typeface="DM Sans"/>
                <a:sym typeface="DM Sans"/>
              </a:rPr>
              <a:t> Implementar operadores RxJS como filter, map, tap, mergeMap. </a:t>
            </a:r>
            <a:endParaRPr sz="2000">
              <a:solidFill>
                <a:schemeClr val="dk2"/>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pSp>
        <p:nvGrpSpPr>
          <p:cNvPr id="718" name="Google Shape;718;p93"/>
          <p:cNvGrpSpPr/>
          <p:nvPr/>
        </p:nvGrpSpPr>
        <p:grpSpPr>
          <a:xfrm>
            <a:off x="501452" y="483061"/>
            <a:ext cx="401518" cy="401518"/>
            <a:chOff x="974706" y="2467173"/>
            <a:chExt cx="738900" cy="738900"/>
          </a:xfrm>
        </p:grpSpPr>
        <p:sp>
          <p:nvSpPr>
            <p:cNvPr id="719" name="Google Shape;719;p9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0" name="Google Shape;720;p9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21" name="Google Shape;721;p93"/>
          <p:cNvSpPr txBox="1"/>
          <p:nvPr/>
        </p:nvSpPr>
        <p:spPr>
          <a:xfrm>
            <a:off x="501450" y="1081750"/>
            <a:ext cx="3818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Operadores RXJS</a:t>
            </a:r>
            <a:endParaRPr b="1" sz="4000">
              <a:solidFill>
                <a:schemeClr val="dk1"/>
              </a:solidFill>
              <a:latin typeface="DM Sans"/>
              <a:ea typeface="DM Sans"/>
              <a:cs typeface="DM Sans"/>
              <a:sym typeface="DM Sans"/>
            </a:endParaRPr>
          </a:p>
        </p:txBody>
      </p:sp>
      <p:pic>
        <p:nvPicPr>
          <p:cNvPr id="722" name="Google Shape;722;p9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23" name="Google Shape;723;p93"/>
          <p:cNvSpPr txBox="1"/>
          <p:nvPr/>
        </p:nvSpPr>
        <p:spPr>
          <a:xfrm>
            <a:off x="501400" y="2520000"/>
            <a:ext cx="3747300" cy="16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350">
                <a:latin typeface="DM Sans"/>
                <a:ea typeface="DM Sans"/>
                <a:cs typeface="DM Sans"/>
                <a:sym typeface="DM Sans"/>
              </a:rPr>
              <a:t>Consigna: </a:t>
            </a:r>
            <a:r>
              <a:rPr lang="es-419" sz="1350">
                <a:latin typeface="DM Sans"/>
                <a:ea typeface="DM Sans"/>
                <a:cs typeface="DM Sans"/>
                <a:sym typeface="DM Sans"/>
              </a:rPr>
              <a:t>¡Manos a la obra! 💪 Con lo que hemos visto hasta ahora intenta crear un observable que pueda recoger unos datos mockeados en el componente y pasarlos por el pipe filter (mayores de 25 años).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Aquí tienes una ayuda: </a:t>
            </a:r>
            <a:endParaRPr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p:txBody>
      </p:sp>
      <p:sp>
        <p:nvSpPr>
          <p:cNvPr id="724" name="Google Shape;724;p9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725" name="Google Shape;725;p93"/>
          <p:cNvSpPr txBox="1"/>
          <p:nvPr/>
        </p:nvSpPr>
        <p:spPr>
          <a:xfrm>
            <a:off x="4444550" y="1081750"/>
            <a:ext cx="1970400" cy="3508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419" sz="1100">
                <a:solidFill>
                  <a:srgbClr val="569CD6"/>
                </a:solidFill>
                <a:highlight>
                  <a:srgbClr val="000000"/>
                </a:highlight>
                <a:latin typeface="Consolas"/>
                <a:ea typeface="Consolas"/>
                <a:cs typeface="Consolas"/>
                <a:sym typeface="Consolas"/>
              </a:rPr>
              <a:t>this</a:t>
            </a:r>
            <a:r>
              <a:rPr lang="es-419" sz="1100">
                <a:solidFill>
                  <a:srgbClr val="D4D4D4"/>
                </a:solidFill>
                <a:highlight>
                  <a:srgbClr val="000000"/>
                </a:highlight>
                <a:latin typeface="Consolas"/>
                <a:ea typeface="Consolas"/>
                <a:cs typeface="Consolas"/>
                <a:sym typeface="Consolas"/>
              </a:rPr>
              <a:t>.</a:t>
            </a:r>
            <a:r>
              <a:rPr lang="es-419" sz="1100">
                <a:solidFill>
                  <a:srgbClr val="9CDCFE"/>
                </a:solidFill>
                <a:highlight>
                  <a:srgbClr val="000000"/>
                </a:highlight>
                <a:latin typeface="Consolas"/>
                <a:ea typeface="Consolas"/>
                <a:cs typeface="Consolas"/>
                <a:sym typeface="Consolas"/>
              </a:rPr>
              <a:t>observable</a:t>
            </a:r>
            <a:endParaRPr sz="1100">
              <a:solidFill>
                <a:srgbClr val="9CDCFE"/>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1100">
                <a:solidFill>
                  <a:srgbClr val="D4D4D4"/>
                </a:solidFill>
                <a:highlight>
                  <a:srgbClr val="000000"/>
                </a:highlight>
                <a:latin typeface="Consolas"/>
                <a:ea typeface="Consolas"/>
                <a:cs typeface="Consolas"/>
                <a:sym typeface="Consolas"/>
              </a:rPr>
              <a:t>      .</a:t>
            </a:r>
            <a:r>
              <a:rPr lang="es-419" sz="1100">
                <a:solidFill>
                  <a:srgbClr val="DCDCAA"/>
                </a:solidFill>
                <a:highlight>
                  <a:srgbClr val="000000"/>
                </a:highlight>
                <a:latin typeface="Consolas"/>
                <a:ea typeface="Consolas"/>
                <a:cs typeface="Consolas"/>
                <a:sym typeface="Consolas"/>
              </a:rPr>
              <a:t>select</a:t>
            </a:r>
            <a:r>
              <a:rPr lang="es-419" sz="1100">
                <a:solidFill>
                  <a:srgbClr val="D4D4D4"/>
                </a:solidFill>
                <a:highlight>
                  <a:srgbClr val="000000"/>
                </a:highlight>
                <a:latin typeface="Consolas"/>
                <a:ea typeface="Consolas"/>
                <a:cs typeface="Consolas"/>
                <a:sym typeface="Consolas"/>
              </a:rPr>
              <a:t>(</a:t>
            </a:r>
            <a:r>
              <a:rPr lang="es-419" sz="1100">
                <a:solidFill>
                  <a:srgbClr val="CE9178"/>
                </a:solidFill>
                <a:highlight>
                  <a:srgbClr val="000000"/>
                </a:highlight>
                <a:latin typeface="Consolas"/>
                <a:ea typeface="Consolas"/>
                <a:cs typeface="Consolas"/>
                <a:sym typeface="Consolas"/>
              </a:rPr>
              <a:t>'auth'</a:t>
            </a:r>
            <a:r>
              <a:rPr lang="es-419" sz="1100">
                <a:solidFill>
                  <a:srgbClr val="D4D4D4"/>
                </a:solidFill>
                <a:highlight>
                  <a:srgbClr val="000000"/>
                </a:highlight>
                <a:latin typeface="Consolas"/>
                <a:ea typeface="Consolas"/>
                <a:cs typeface="Consolas"/>
                <a:sym typeface="Consolas"/>
              </a:rPr>
              <a:t>)</a:t>
            </a:r>
            <a:endParaRPr sz="110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1100">
                <a:solidFill>
                  <a:srgbClr val="D4D4D4"/>
                </a:solidFill>
                <a:highlight>
                  <a:srgbClr val="000000"/>
                </a:highlight>
                <a:latin typeface="Consolas"/>
                <a:ea typeface="Consolas"/>
                <a:cs typeface="Consolas"/>
                <a:sym typeface="Consolas"/>
              </a:rPr>
              <a:t>      .</a:t>
            </a:r>
            <a:r>
              <a:rPr lang="es-419" sz="1100">
                <a:solidFill>
                  <a:srgbClr val="DCDCAA"/>
                </a:solidFill>
                <a:highlight>
                  <a:srgbClr val="000000"/>
                </a:highlight>
                <a:latin typeface="Consolas"/>
                <a:ea typeface="Consolas"/>
                <a:cs typeface="Consolas"/>
                <a:sym typeface="Consolas"/>
              </a:rPr>
              <a:t>pipe</a:t>
            </a:r>
            <a:r>
              <a:rPr lang="es-419" sz="1100">
                <a:solidFill>
                  <a:srgbClr val="D4D4D4"/>
                </a:solidFill>
                <a:highlight>
                  <a:srgbClr val="000000"/>
                </a:highlight>
                <a:latin typeface="Consolas"/>
                <a:ea typeface="Consolas"/>
                <a:cs typeface="Consolas"/>
                <a:sym typeface="Consolas"/>
              </a:rPr>
              <a:t>(filter…</a:t>
            </a:r>
            <a:endParaRPr sz="1100">
              <a:solidFill>
                <a:srgbClr val="D4D4D4"/>
              </a:solidFill>
              <a:highlight>
                <a:srgbClr val="000000"/>
              </a:highlight>
              <a:latin typeface="Consolas"/>
              <a:ea typeface="Consolas"/>
              <a:cs typeface="Consolas"/>
              <a:sym typeface="Consolas"/>
            </a:endParaRPr>
          </a:p>
        </p:txBody>
      </p:sp>
      <p:sp>
        <p:nvSpPr>
          <p:cNvPr id="726" name="Google Shape;726;p93"/>
          <p:cNvSpPr txBox="1"/>
          <p:nvPr/>
        </p:nvSpPr>
        <p:spPr>
          <a:xfrm>
            <a:off x="6610800" y="1081750"/>
            <a:ext cx="2058000" cy="350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r>
              <a:rPr lang="es-419" sz="850">
                <a:solidFill>
                  <a:srgbClr val="9CDCFE"/>
                </a:solidFill>
                <a:highlight>
                  <a:srgbClr val="000000"/>
                </a:highlight>
                <a:latin typeface="Consolas"/>
                <a:ea typeface="Consolas"/>
                <a:cs typeface="Consolas"/>
                <a:sym typeface="Consolas"/>
              </a:rPr>
              <a:t>id:</a:t>
            </a:r>
            <a:r>
              <a:rPr lang="es-419" sz="850">
                <a:solidFill>
                  <a:srgbClr val="D4D4D4"/>
                </a:solidFill>
                <a:highlight>
                  <a:srgbClr val="000000"/>
                </a:highlight>
                <a:latin typeface="Consolas"/>
                <a:ea typeface="Consolas"/>
                <a:cs typeface="Consolas"/>
                <a:sym typeface="Consolas"/>
              </a:rPr>
              <a:t> </a:t>
            </a:r>
            <a:r>
              <a:rPr lang="es-419" sz="850">
                <a:solidFill>
                  <a:srgbClr val="B5CEA8"/>
                </a:solidFill>
                <a:highlight>
                  <a:srgbClr val="000000"/>
                </a:highlight>
                <a:latin typeface="Consolas"/>
                <a:ea typeface="Consolas"/>
                <a:cs typeface="Consolas"/>
                <a:sym typeface="Consolas"/>
              </a:rPr>
              <a:t>1</a:t>
            </a:r>
            <a:r>
              <a:rPr lang="es-419" sz="850">
                <a:solidFill>
                  <a:srgbClr val="D4D4D4"/>
                </a:solidFill>
                <a:highlight>
                  <a:srgbClr val="000000"/>
                </a:highlight>
                <a:latin typeface="Consolas"/>
                <a:ea typeface="Consolas"/>
                <a:cs typeface="Consolas"/>
                <a:sym typeface="Consolas"/>
              </a:rPr>
              <a:t>,</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r>
              <a:rPr lang="es-419" sz="850">
                <a:solidFill>
                  <a:srgbClr val="9CDCFE"/>
                </a:solidFill>
                <a:highlight>
                  <a:srgbClr val="000000"/>
                </a:highlight>
                <a:latin typeface="Consolas"/>
                <a:ea typeface="Consolas"/>
                <a:cs typeface="Consolas"/>
                <a:sym typeface="Consolas"/>
              </a:rPr>
              <a:t>nombre:</a:t>
            </a:r>
            <a:r>
              <a:rPr lang="es-419" sz="850">
                <a:solidFill>
                  <a:srgbClr val="D4D4D4"/>
                </a:solidFill>
                <a:highlight>
                  <a:srgbClr val="000000"/>
                </a:highlight>
                <a:latin typeface="Consolas"/>
                <a:ea typeface="Consolas"/>
                <a:cs typeface="Consolas"/>
                <a:sym typeface="Consolas"/>
              </a:rPr>
              <a:t> </a:t>
            </a:r>
            <a:r>
              <a:rPr lang="es-419" sz="850">
                <a:solidFill>
                  <a:srgbClr val="CE9178"/>
                </a:solidFill>
                <a:highlight>
                  <a:srgbClr val="000000"/>
                </a:highlight>
                <a:latin typeface="Consolas"/>
                <a:ea typeface="Consolas"/>
                <a:cs typeface="Consolas"/>
                <a:sym typeface="Consolas"/>
              </a:rPr>
              <a:t>'Juan'</a:t>
            </a:r>
            <a:r>
              <a:rPr lang="es-419" sz="850">
                <a:solidFill>
                  <a:srgbClr val="D4D4D4"/>
                </a:solidFill>
                <a:highlight>
                  <a:srgbClr val="000000"/>
                </a:highlight>
                <a:latin typeface="Consolas"/>
                <a:ea typeface="Consolas"/>
                <a:cs typeface="Consolas"/>
                <a:sym typeface="Consolas"/>
              </a:rPr>
              <a:t>,</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r>
              <a:rPr lang="es-419" sz="850">
                <a:solidFill>
                  <a:srgbClr val="9CDCFE"/>
                </a:solidFill>
                <a:highlight>
                  <a:srgbClr val="000000"/>
                </a:highlight>
                <a:latin typeface="Consolas"/>
                <a:ea typeface="Consolas"/>
                <a:cs typeface="Consolas"/>
                <a:sym typeface="Consolas"/>
              </a:rPr>
              <a:t>edad:</a:t>
            </a:r>
            <a:r>
              <a:rPr lang="es-419" sz="850">
                <a:solidFill>
                  <a:srgbClr val="D4D4D4"/>
                </a:solidFill>
                <a:highlight>
                  <a:srgbClr val="000000"/>
                </a:highlight>
                <a:latin typeface="Consolas"/>
                <a:ea typeface="Consolas"/>
                <a:cs typeface="Consolas"/>
                <a:sym typeface="Consolas"/>
              </a:rPr>
              <a:t> </a:t>
            </a:r>
            <a:r>
              <a:rPr lang="es-419" sz="850">
                <a:solidFill>
                  <a:srgbClr val="CE9178"/>
                </a:solidFill>
                <a:highlight>
                  <a:srgbClr val="000000"/>
                </a:highlight>
                <a:latin typeface="Consolas"/>
                <a:ea typeface="Consolas"/>
                <a:cs typeface="Consolas"/>
                <a:sym typeface="Consolas"/>
              </a:rPr>
              <a:t>'40'</a:t>
            </a:r>
            <a:endParaRPr sz="850">
              <a:solidFill>
                <a:srgbClr val="CE9178"/>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r>
              <a:rPr lang="es-419" sz="850">
                <a:solidFill>
                  <a:srgbClr val="9CDCFE"/>
                </a:solidFill>
                <a:highlight>
                  <a:srgbClr val="000000"/>
                </a:highlight>
                <a:latin typeface="Consolas"/>
                <a:ea typeface="Consolas"/>
                <a:cs typeface="Consolas"/>
                <a:sym typeface="Consolas"/>
              </a:rPr>
              <a:t>id:</a:t>
            </a:r>
            <a:r>
              <a:rPr lang="es-419" sz="850">
                <a:solidFill>
                  <a:srgbClr val="D4D4D4"/>
                </a:solidFill>
                <a:highlight>
                  <a:srgbClr val="000000"/>
                </a:highlight>
                <a:latin typeface="Consolas"/>
                <a:ea typeface="Consolas"/>
                <a:cs typeface="Consolas"/>
                <a:sym typeface="Consolas"/>
              </a:rPr>
              <a:t> </a:t>
            </a:r>
            <a:r>
              <a:rPr lang="es-419" sz="850">
                <a:solidFill>
                  <a:srgbClr val="B5CEA8"/>
                </a:solidFill>
                <a:highlight>
                  <a:srgbClr val="000000"/>
                </a:highlight>
                <a:latin typeface="Consolas"/>
                <a:ea typeface="Consolas"/>
                <a:cs typeface="Consolas"/>
                <a:sym typeface="Consolas"/>
              </a:rPr>
              <a:t>2</a:t>
            </a:r>
            <a:r>
              <a:rPr lang="es-419" sz="850">
                <a:solidFill>
                  <a:srgbClr val="D4D4D4"/>
                </a:solidFill>
                <a:highlight>
                  <a:srgbClr val="000000"/>
                </a:highlight>
                <a:latin typeface="Consolas"/>
                <a:ea typeface="Consolas"/>
                <a:cs typeface="Consolas"/>
                <a:sym typeface="Consolas"/>
              </a:rPr>
              <a:t>,</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r>
              <a:rPr lang="es-419" sz="850">
                <a:solidFill>
                  <a:srgbClr val="9CDCFE"/>
                </a:solidFill>
                <a:highlight>
                  <a:srgbClr val="000000"/>
                </a:highlight>
                <a:latin typeface="Consolas"/>
                <a:ea typeface="Consolas"/>
                <a:cs typeface="Consolas"/>
                <a:sym typeface="Consolas"/>
              </a:rPr>
              <a:t>nombre:</a:t>
            </a:r>
            <a:r>
              <a:rPr lang="es-419" sz="850">
                <a:solidFill>
                  <a:srgbClr val="D4D4D4"/>
                </a:solidFill>
                <a:highlight>
                  <a:srgbClr val="000000"/>
                </a:highlight>
                <a:latin typeface="Consolas"/>
                <a:ea typeface="Consolas"/>
                <a:cs typeface="Consolas"/>
                <a:sym typeface="Consolas"/>
              </a:rPr>
              <a:t> </a:t>
            </a:r>
            <a:r>
              <a:rPr lang="es-419" sz="850">
                <a:solidFill>
                  <a:srgbClr val="CE9178"/>
                </a:solidFill>
                <a:highlight>
                  <a:srgbClr val="000000"/>
                </a:highlight>
                <a:latin typeface="Consolas"/>
                <a:ea typeface="Consolas"/>
                <a:cs typeface="Consolas"/>
                <a:sym typeface="Consolas"/>
              </a:rPr>
              <a:t>'Sandra'</a:t>
            </a:r>
            <a:r>
              <a:rPr lang="es-419" sz="850">
                <a:solidFill>
                  <a:srgbClr val="D4D4D4"/>
                </a:solidFill>
                <a:highlight>
                  <a:srgbClr val="000000"/>
                </a:highlight>
                <a:latin typeface="Consolas"/>
                <a:ea typeface="Consolas"/>
                <a:cs typeface="Consolas"/>
                <a:sym typeface="Consolas"/>
              </a:rPr>
              <a:t>,</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r>
              <a:rPr lang="es-419" sz="850">
                <a:solidFill>
                  <a:srgbClr val="9CDCFE"/>
                </a:solidFill>
                <a:highlight>
                  <a:srgbClr val="000000"/>
                </a:highlight>
                <a:latin typeface="Consolas"/>
                <a:ea typeface="Consolas"/>
                <a:cs typeface="Consolas"/>
                <a:sym typeface="Consolas"/>
              </a:rPr>
              <a:t>edad:</a:t>
            </a:r>
            <a:r>
              <a:rPr lang="es-419" sz="850">
                <a:solidFill>
                  <a:srgbClr val="D4D4D4"/>
                </a:solidFill>
                <a:highlight>
                  <a:srgbClr val="000000"/>
                </a:highlight>
                <a:latin typeface="Consolas"/>
                <a:ea typeface="Consolas"/>
                <a:cs typeface="Consolas"/>
                <a:sym typeface="Consolas"/>
              </a:rPr>
              <a:t> </a:t>
            </a:r>
            <a:r>
              <a:rPr lang="es-419" sz="850">
                <a:solidFill>
                  <a:srgbClr val="CE9178"/>
                </a:solidFill>
                <a:highlight>
                  <a:srgbClr val="000000"/>
                </a:highlight>
                <a:latin typeface="Consolas"/>
                <a:ea typeface="Consolas"/>
                <a:cs typeface="Consolas"/>
                <a:sym typeface="Consolas"/>
              </a:rPr>
              <a:t>'20'</a:t>
            </a:r>
            <a:endParaRPr sz="850">
              <a:solidFill>
                <a:srgbClr val="CE9178"/>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r>
              <a:rPr lang="es-419" sz="850">
                <a:solidFill>
                  <a:srgbClr val="9CDCFE"/>
                </a:solidFill>
                <a:highlight>
                  <a:srgbClr val="000000"/>
                </a:highlight>
                <a:latin typeface="Consolas"/>
                <a:ea typeface="Consolas"/>
                <a:cs typeface="Consolas"/>
                <a:sym typeface="Consolas"/>
              </a:rPr>
              <a:t>id:</a:t>
            </a:r>
            <a:r>
              <a:rPr lang="es-419" sz="850">
                <a:solidFill>
                  <a:srgbClr val="D4D4D4"/>
                </a:solidFill>
                <a:highlight>
                  <a:srgbClr val="000000"/>
                </a:highlight>
                <a:latin typeface="Consolas"/>
                <a:ea typeface="Consolas"/>
                <a:cs typeface="Consolas"/>
                <a:sym typeface="Consolas"/>
              </a:rPr>
              <a:t> </a:t>
            </a:r>
            <a:r>
              <a:rPr lang="es-419" sz="850">
                <a:solidFill>
                  <a:srgbClr val="B5CEA8"/>
                </a:solidFill>
                <a:highlight>
                  <a:srgbClr val="000000"/>
                </a:highlight>
                <a:latin typeface="Consolas"/>
                <a:ea typeface="Consolas"/>
                <a:cs typeface="Consolas"/>
                <a:sym typeface="Consolas"/>
              </a:rPr>
              <a:t>3</a:t>
            </a:r>
            <a:r>
              <a:rPr lang="es-419" sz="850">
                <a:solidFill>
                  <a:srgbClr val="D4D4D4"/>
                </a:solidFill>
                <a:highlight>
                  <a:srgbClr val="000000"/>
                </a:highlight>
                <a:latin typeface="Consolas"/>
                <a:ea typeface="Consolas"/>
                <a:cs typeface="Consolas"/>
                <a:sym typeface="Consolas"/>
              </a:rPr>
              <a:t>,</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r>
              <a:rPr lang="es-419" sz="850">
                <a:solidFill>
                  <a:srgbClr val="9CDCFE"/>
                </a:solidFill>
                <a:highlight>
                  <a:srgbClr val="000000"/>
                </a:highlight>
                <a:latin typeface="Consolas"/>
                <a:ea typeface="Consolas"/>
                <a:cs typeface="Consolas"/>
                <a:sym typeface="Consolas"/>
              </a:rPr>
              <a:t>nombre:</a:t>
            </a:r>
            <a:r>
              <a:rPr lang="es-419" sz="850">
                <a:solidFill>
                  <a:srgbClr val="D4D4D4"/>
                </a:solidFill>
                <a:highlight>
                  <a:srgbClr val="000000"/>
                </a:highlight>
                <a:latin typeface="Consolas"/>
                <a:ea typeface="Consolas"/>
                <a:cs typeface="Consolas"/>
                <a:sym typeface="Consolas"/>
              </a:rPr>
              <a:t> </a:t>
            </a:r>
            <a:r>
              <a:rPr lang="es-419" sz="850">
                <a:solidFill>
                  <a:srgbClr val="CE9178"/>
                </a:solidFill>
                <a:highlight>
                  <a:srgbClr val="000000"/>
                </a:highlight>
                <a:latin typeface="Consolas"/>
                <a:ea typeface="Consolas"/>
                <a:cs typeface="Consolas"/>
                <a:sym typeface="Consolas"/>
              </a:rPr>
              <a:t>'Marta'</a:t>
            </a:r>
            <a:r>
              <a:rPr lang="es-419" sz="850">
                <a:solidFill>
                  <a:srgbClr val="D4D4D4"/>
                </a:solidFill>
                <a:highlight>
                  <a:srgbClr val="000000"/>
                </a:highlight>
                <a:latin typeface="Consolas"/>
                <a:ea typeface="Consolas"/>
                <a:cs typeface="Consolas"/>
                <a:sym typeface="Consolas"/>
              </a:rPr>
              <a:t>,</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r>
              <a:rPr lang="es-419" sz="850">
                <a:solidFill>
                  <a:srgbClr val="9CDCFE"/>
                </a:solidFill>
                <a:highlight>
                  <a:srgbClr val="000000"/>
                </a:highlight>
                <a:latin typeface="Consolas"/>
                <a:ea typeface="Consolas"/>
                <a:cs typeface="Consolas"/>
                <a:sym typeface="Consolas"/>
              </a:rPr>
              <a:t>edad:</a:t>
            </a:r>
            <a:r>
              <a:rPr lang="es-419" sz="850">
                <a:solidFill>
                  <a:srgbClr val="D4D4D4"/>
                </a:solidFill>
                <a:highlight>
                  <a:srgbClr val="000000"/>
                </a:highlight>
                <a:latin typeface="Consolas"/>
                <a:ea typeface="Consolas"/>
                <a:cs typeface="Consolas"/>
                <a:sym typeface="Consolas"/>
              </a:rPr>
              <a:t> </a:t>
            </a:r>
            <a:r>
              <a:rPr lang="es-419" sz="850">
                <a:solidFill>
                  <a:srgbClr val="CE9178"/>
                </a:solidFill>
                <a:highlight>
                  <a:srgbClr val="000000"/>
                </a:highlight>
                <a:latin typeface="Consolas"/>
                <a:ea typeface="Consolas"/>
                <a:cs typeface="Consolas"/>
                <a:sym typeface="Consolas"/>
              </a:rPr>
              <a:t>'30'</a:t>
            </a:r>
            <a:endParaRPr sz="850">
              <a:solidFill>
                <a:srgbClr val="CE9178"/>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419" sz="850">
                <a:solidFill>
                  <a:srgbClr val="D4D4D4"/>
                </a:solidFill>
                <a:highlight>
                  <a:srgbClr val="000000"/>
                </a:highlight>
                <a:latin typeface="Consolas"/>
                <a:ea typeface="Consolas"/>
                <a:cs typeface="Consolas"/>
                <a:sym typeface="Consolas"/>
              </a:rPr>
              <a:t>  },</a:t>
            </a:r>
            <a:endParaRPr sz="850">
              <a:solidFill>
                <a:srgbClr val="D4D4D4"/>
              </a:solidFill>
              <a:highlight>
                <a:srgbClr val="000000"/>
              </a:highlight>
              <a:latin typeface="Consolas"/>
              <a:ea typeface="Consolas"/>
              <a:cs typeface="Consolas"/>
              <a:sym typeface="Consolas"/>
            </a:endParaRPr>
          </a:p>
          <a:p>
            <a:pPr indent="0" lvl="0" marL="0" rtl="0" algn="l">
              <a:lnSpc>
                <a:spcPct val="135714"/>
              </a:lnSpc>
              <a:spcBef>
                <a:spcPts val="0"/>
              </a:spcBef>
              <a:spcAft>
                <a:spcPts val="0"/>
              </a:spcAft>
              <a:buNone/>
            </a:pPr>
            <a:r>
              <a:rPr lang="es-419" sz="850">
                <a:solidFill>
                  <a:srgbClr val="D4D4D4"/>
                </a:solidFill>
                <a:highlight>
                  <a:srgbClr val="000000"/>
                </a:highlight>
                <a:latin typeface="Consolas"/>
                <a:ea typeface="Consolas"/>
                <a:cs typeface="Consolas"/>
                <a:sym typeface="Consolas"/>
              </a:rPr>
              <a:t>]</a:t>
            </a:r>
            <a:endParaRPr sz="850">
              <a:solidFill>
                <a:srgbClr val="808080"/>
              </a:solidFill>
              <a:highlight>
                <a:srgbClr val="000000"/>
              </a:highlight>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0" name="Shape 730"/>
        <p:cNvGrpSpPr/>
        <p:nvPr/>
      </p:nvGrpSpPr>
      <p:grpSpPr>
        <a:xfrm>
          <a:off x="0" y="0"/>
          <a:ext cx="0" cy="0"/>
          <a:chOff x="0" y="0"/>
          <a:chExt cx="0" cy="0"/>
        </a:xfrm>
      </p:grpSpPr>
      <p:grpSp>
        <p:nvGrpSpPr>
          <p:cNvPr id="731" name="Google Shape;731;p94"/>
          <p:cNvGrpSpPr/>
          <p:nvPr/>
        </p:nvGrpSpPr>
        <p:grpSpPr>
          <a:xfrm>
            <a:off x="501452" y="483061"/>
            <a:ext cx="401518" cy="401518"/>
            <a:chOff x="974706" y="2467173"/>
            <a:chExt cx="738900" cy="738900"/>
          </a:xfrm>
        </p:grpSpPr>
        <p:sp>
          <p:nvSpPr>
            <p:cNvPr id="732" name="Google Shape;732;p9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9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34" name="Google Shape;734;p94"/>
          <p:cNvSpPr txBox="1"/>
          <p:nvPr/>
        </p:nvSpPr>
        <p:spPr>
          <a:xfrm>
            <a:off x="501450" y="1081750"/>
            <a:ext cx="816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Resolución: Operadores RXJS</a:t>
            </a:r>
            <a:endParaRPr b="1" sz="4000">
              <a:solidFill>
                <a:schemeClr val="dk1"/>
              </a:solidFill>
              <a:latin typeface="DM Sans"/>
              <a:ea typeface="DM Sans"/>
              <a:cs typeface="DM Sans"/>
              <a:sym typeface="DM Sans"/>
            </a:endParaRPr>
          </a:p>
        </p:txBody>
      </p:sp>
      <p:pic>
        <p:nvPicPr>
          <p:cNvPr id="735" name="Google Shape;735;p9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36" name="Google Shape;736;p94"/>
          <p:cNvSpPr txBox="1"/>
          <p:nvPr/>
        </p:nvSpPr>
        <p:spPr>
          <a:xfrm>
            <a:off x="475200" y="1875125"/>
            <a:ext cx="41997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350">
                <a:latin typeface="DM Sans"/>
                <a:ea typeface="DM Sans"/>
                <a:cs typeface="DM Sans"/>
                <a:sym typeface="DM Sans"/>
              </a:rPr>
              <a:t>¿Cómo te fue con la actividad? ¡Seguro muy bien! 😻 El resultado esperado era la siguiente:</a:t>
            </a:r>
            <a:endParaRPr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p:txBody>
      </p:sp>
      <p:sp>
        <p:nvSpPr>
          <p:cNvPr id="737" name="Google Shape;737;p9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738" name="Google Shape;738;p94"/>
          <p:cNvPicPr preferRelativeResize="0"/>
          <p:nvPr/>
        </p:nvPicPr>
        <p:blipFill>
          <a:blip r:embed="rId5">
            <a:alphaModFix/>
          </a:blip>
          <a:stretch>
            <a:fillRect/>
          </a:stretch>
        </p:blipFill>
        <p:spPr>
          <a:xfrm>
            <a:off x="589801" y="2741925"/>
            <a:ext cx="5173950" cy="1518275"/>
          </a:xfrm>
          <a:prstGeom prst="rect">
            <a:avLst/>
          </a:prstGeom>
          <a:noFill/>
          <a:ln>
            <a:noFill/>
          </a:ln>
          <a:effectLst>
            <a:outerShdw blurRad="57150" rotWithShape="0" algn="bl" dir="5400000" dist="19050">
              <a:srgbClr val="000000">
                <a:alpha val="30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grpSp>
        <p:nvGrpSpPr>
          <p:cNvPr id="743" name="Google Shape;743;p95"/>
          <p:cNvGrpSpPr/>
          <p:nvPr/>
        </p:nvGrpSpPr>
        <p:grpSpPr>
          <a:xfrm>
            <a:off x="4202551" y="994261"/>
            <a:ext cx="738900" cy="738974"/>
            <a:chOff x="974706" y="2467173"/>
            <a:chExt cx="738900" cy="738900"/>
          </a:xfrm>
        </p:grpSpPr>
        <p:sp>
          <p:nvSpPr>
            <p:cNvPr id="744" name="Google Shape;744;p9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5" name="Google Shape;745;p9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46" name="Google Shape;746;p95"/>
          <p:cNvSpPr txBox="1"/>
          <p:nvPr/>
        </p:nvSpPr>
        <p:spPr>
          <a:xfrm>
            <a:off x="715650" y="1971800"/>
            <a:ext cx="78543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highlight>
                  <a:srgbClr val="EAFF6A"/>
                </a:highlight>
                <a:latin typeface="DM Sans"/>
                <a:ea typeface="DM Sans"/>
                <a:cs typeface="DM Sans"/>
                <a:sym typeface="DM Sans"/>
              </a:rPr>
              <a:t>Aplicación de mergeMap y switchMap</a:t>
            </a:r>
            <a:endParaRPr b="1" sz="4000">
              <a:solidFill>
                <a:schemeClr val="dk1"/>
              </a:solidFill>
              <a:highlight>
                <a:srgbClr val="EAFF6A"/>
              </a:highlight>
              <a:latin typeface="DM Sans"/>
              <a:ea typeface="DM Sans"/>
              <a:cs typeface="DM Sans"/>
              <a:sym typeface="DM Sans"/>
            </a:endParaRPr>
          </a:p>
        </p:txBody>
      </p:sp>
      <p:sp>
        <p:nvSpPr>
          <p:cNvPr id="747" name="Google Shape;747;p95"/>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Duración: </a:t>
            </a:r>
            <a:r>
              <a:rPr b="1" lang="es-419" sz="2000">
                <a:solidFill>
                  <a:srgbClr val="999999"/>
                </a:solidFill>
                <a:latin typeface="DM Sans"/>
                <a:ea typeface="DM Sans"/>
                <a:cs typeface="DM Sans"/>
                <a:sym typeface="DM Sans"/>
              </a:rPr>
              <a:t>10 minutos</a:t>
            </a:r>
            <a:endParaRPr b="1" sz="2000">
              <a:solidFill>
                <a:srgbClr val="999999"/>
              </a:solidFill>
              <a:latin typeface="DM Sans"/>
              <a:ea typeface="DM Sans"/>
              <a:cs typeface="DM Sans"/>
              <a:sym typeface="DM Sans"/>
            </a:endParaRPr>
          </a:p>
        </p:txBody>
      </p:sp>
      <p:sp>
        <p:nvSpPr>
          <p:cNvPr id="748" name="Google Shape;748;p95"/>
          <p:cNvSpPr txBox="1"/>
          <p:nvPr/>
        </p:nvSpPr>
        <p:spPr>
          <a:xfrm>
            <a:off x="987300" y="27107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2"/>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grpSp>
        <p:nvGrpSpPr>
          <p:cNvPr id="753" name="Google Shape;753;p96"/>
          <p:cNvGrpSpPr/>
          <p:nvPr/>
        </p:nvGrpSpPr>
        <p:grpSpPr>
          <a:xfrm>
            <a:off x="501452" y="483061"/>
            <a:ext cx="401518" cy="401518"/>
            <a:chOff x="974706" y="2467173"/>
            <a:chExt cx="738900" cy="738900"/>
          </a:xfrm>
        </p:grpSpPr>
        <p:sp>
          <p:nvSpPr>
            <p:cNvPr id="754" name="Google Shape;754;p9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9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56" name="Google Shape;756;p96"/>
          <p:cNvSpPr txBox="1"/>
          <p:nvPr/>
        </p:nvSpPr>
        <p:spPr>
          <a:xfrm>
            <a:off x="501450" y="1081750"/>
            <a:ext cx="7574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Aplicación de mergeMap y switchMap</a:t>
            </a:r>
            <a:endParaRPr b="1" sz="4000">
              <a:solidFill>
                <a:schemeClr val="dk1"/>
              </a:solidFill>
              <a:latin typeface="DM Sans"/>
              <a:ea typeface="DM Sans"/>
              <a:cs typeface="DM Sans"/>
              <a:sym typeface="DM Sans"/>
            </a:endParaRPr>
          </a:p>
        </p:txBody>
      </p:sp>
      <p:pic>
        <p:nvPicPr>
          <p:cNvPr id="757" name="Google Shape;757;p9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58" name="Google Shape;758;p96"/>
          <p:cNvSpPr txBox="1"/>
          <p:nvPr/>
        </p:nvSpPr>
        <p:spPr>
          <a:xfrm>
            <a:off x="501400" y="2520000"/>
            <a:ext cx="8508600" cy="20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200">
                <a:latin typeface="DM Sans"/>
                <a:ea typeface="DM Sans"/>
                <a:cs typeface="DM Sans"/>
                <a:sym typeface="DM Sans"/>
              </a:rPr>
              <a:t>Consigna: </a:t>
            </a:r>
            <a:r>
              <a:rPr b="1" lang="es-419" sz="1200">
                <a:solidFill>
                  <a:schemeClr val="dk1"/>
                </a:solidFill>
                <a:latin typeface="DM Sans"/>
                <a:ea typeface="DM Sans"/>
                <a:cs typeface="DM Sans"/>
                <a:sym typeface="DM Sans"/>
              </a:rPr>
              <a:t>Implementa los operadores mergeMap y switchMap para hacer múltiples solicitudes de una API.</a:t>
            </a:r>
            <a:endParaRPr b="1" sz="1200">
              <a:solidFill>
                <a:schemeClr val="dk1"/>
              </a:solidFill>
              <a:latin typeface="DM Sans"/>
              <a:ea typeface="DM Sans"/>
              <a:cs typeface="DM Sans"/>
              <a:sym typeface="DM Sans"/>
            </a:endParaRPr>
          </a:p>
          <a:p>
            <a:pPr indent="-304800" lvl="0" marL="457200" rtl="0" algn="l">
              <a:lnSpc>
                <a:spcPct val="115000"/>
              </a:lnSpc>
              <a:spcBef>
                <a:spcPts val="1200"/>
              </a:spcBef>
              <a:spcAft>
                <a:spcPts val="0"/>
              </a:spcAft>
              <a:buClr>
                <a:schemeClr val="dk1"/>
              </a:buClr>
              <a:buSzPts val="1200"/>
              <a:buFont typeface="DM Sans"/>
              <a:buAutoNum type="arabicPeriod"/>
            </a:pPr>
            <a:r>
              <a:rPr b="1" lang="es-419" sz="1200">
                <a:solidFill>
                  <a:schemeClr val="dk1"/>
                </a:solidFill>
                <a:latin typeface="DM Sans"/>
                <a:ea typeface="DM Sans"/>
                <a:cs typeface="DM Sans"/>
                <a:sym typeface="DM Sans"/>
              </a:rPr>
              <a:t>Observa la diferencia entre mergeMap y switchMap.</a:t>
            </a:r>
            <a:endParaRPr b="1"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es-419" sz="1200">
                <a:solidFill>
                  <a:schemeClr val="dk1"/>
                </a:solidFill>
                <a:latin typeface="DM Sans"/>
                <a:ea typeface="DM Sans"/>
                <a:cs typeface="DM Sans"/>
                <a:sym typeface="DM Sans"/>
              </a:rPr>
              <a:t>Tareas a realizar por los estudiantes:</a:t>
            </a:r>
            <a:endParaRPr b="1" sz="1200">
              <a:solidFill>
                <a:schemeClr val="dk1"/>
              </a:solidFill>
              <a:latin typeface="DM Sans"/>
              <a:ea typeface="DM Sans"/>
              <a:cs typeface="DM Sans"/>
              <a:sym typeface="DM Sans"/>
            </a:endParaRPr>
          </a:p>
          <a:p>
            <a:pPr indent="-304800" lvl="0" marL="457200" rtl="0" algn="l">
              <a:lnSpc>
                <a:spcPct val="115000"/>
              </a:lnSpc>
              <a:spcBef>
                <a:spcPts val="1200"/>
              </a:spcBef>
              <a:spcAft>
                <a:spcPts val="0"/>
              </a:spcAft>
              <a:buClr>
                <a:schemeClr val="dk1"/>
              </a:buClr>
              <a:buSzPts val="1200"/>
              <a:buFont typeface="DM Sans"/>
              <a:buChar char="●"/>
            </a:pPr>
            <a:r>
              <a:rPr lang="es-419" sz="1200">
                <a:solidFill>
                  <a:schemeClr val="dk1"/>
                </a:solidFill>
                <a:latin typeface="DM Sans"/>
                <a:ea typeface="DM Sans"/>
                <a:cs typeface="DM Sans"/>
                <a:sym typeface="DM Sans"/>
              </a:rPr>
              <a:t>Crear un observable con una lista de IDs de usuarios.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latin typeface="DM Sans"/>
                <a:ea typeface="DM Sans"/>
                <a:cs typeface="DM Sans"/>
                <a:sym typeface="DM Sans"/>
              </a:rPr>
              <a:t>Usar </a:t>
            </a:r>
            <a:r>
              <a:rPr b="1" lang="es-419" sz="1200">
                <a:solidFill>
                  <a:schemeClr val="dk1"/>
                </a:solidFill>
                <a:latin typeface="DM Sans"/>
                <a:ea typeface="DM Sans"/>
                <a:cs typeface="DM Sans"/>
                <a:sym typeface="DM Sans"/>
              </a:rPr>
              <a:t>mergeMap</a:t>
            </a:r>
            <a:r>
              <a:rPr lang="es-419" sz="1200">
                <a:solidFill>
                  <a:schemeClr val="dk1"/>
                </a:solidFill>
                <a:latin typeface="DM Sans"/>
                <a:ea typeface="DM Sans"/>
                <a:cs typeface="DM Sans"/>
                <a:sym typeface="DM Sans"/>
              </a:rPr>
              <a:t> para solicitar los datos de cada usuario de la API.</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latin typeface="DM Sans"/>
                <a:ea typeface="DM Sans"/>
                <a:cs typeface="DM Sans"/>
                <a:sym typeface="DM Sans"/>
              </a:rPr>
              <a:t>Cambiar el operador </a:t>
            </a:r>
            <a:r>
              <a:rPr b="1" lang="es-419" sz="1200">
                <a:solidFill>
                  <a:schemeClr val="dk1"/>
                </a:solidFill>
                <a:latin typeface="DM Sans"/>
                <a:ea typeface="DM Sans"/>
                <a:cs typeface="DM Sans"/>
                <a:sym typeface="DM Sans"/>
              </a:rPr>
              <a:t>mergeMap</a:t>
            </a:r>
            <a:r>
              <a:rPr lang="es-419" sz="1200">
                <a:solidFill>
                  <a:schemeClr val="dk1"/>
                </a:solidFill>
                <a:latin typeface="DM Sans"/>
                <a:ea typeface="DM Sans"/>
                <a:cs typeface="DM Sans"/>
                <a:sym typeface="DM Sans"/>
              </a:rPr>
              <a:t> por </a:t>
            </a:r>
            <a:r>
              <a:rPr b="1" lang="es-419" sz="1200">
                <a:solidFill>
                  <a:schemeClr val="dk1"/>
                </a:solidFill>
                <a:latin typeface="DM Sans"/>
                <a:ea typeface="DM Sans"/>
                <a:cs typeface="DM Sans"/>
                <a:sym typeface="DM Sans"/>
              </a:rPr>
              <a:t>switchMap</a:t>
            </a:r>
            <a:r>
              <a:rPr lang="es-419" sz="1200">
                <a:solidFill>
                  <a:schemeClr val="dk1"/>
                </a:solidFill>
                <a:latin typeface="DM Sans"/>
                <a:ea typeface="DM Sans"/>
                <a:cs typeface="DM Sans"/>
                <a:sym typeface="DM Sans"/>
              </a:rPr>
              <a:t> y observar el comportamiento.</a:t>
            </a:r>
            <a:endParaRPr sz="120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p:txBody>
      </p:sp>
      <p:sp>
        <p:nvSpPr>
          <p:cNvPr id="759" name="Google Shape;759;p9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4"/>
          <p:cNvSpPr txBox="1"/>
          <p:nvPr/>
        </p:nvSpPr>
        <p:spPr>
          <a:xfrm>
            <a:off x="475200" y="900000"/>
            <a:ext cx="4297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Utilización</a:t>
            </a:r>
            <a:br>
              <a:rPr b="1" lang="es-419" sz="4000">
                <a:solidFill>
                  <a:schemeClr val="dk1"/>
                </a:solidFill>
                <a:latin typeface="DM Sans"/>
                <a:ea typeface="DM Sans"/>
                <a:cs typeface="DM Sans"/>
                <a:sym typeface="DM Sans"/>
              </a:rPr>
            </a:br>
            <a:r>
              <a:rPr b="1" lang="es-419" sz="4000">
                <a:solidFill>
                  <a:schemeClr val="dk1"/>
                </a:solidFill>
                <a:latin typeface="DM Sans"/>
                <a:ea typeface="DM Sans"/>
                <a:cs typeface="DM Sans"/>
                <a:sym typeface="DM Sans"/>
              </a:rPr>
              <a:t>de servicios</a:t>
            </a:r>
            <a:endParaRPr b="1" sz="4000">
              <a:solidFill>
                <a:schemeClr val="dk1"/>
              </a:solidFill>
              <a:latin typeface="DM Sans"/>
              <a:ea typeface="DM Sans"/>
              <a:cs typeface="DM Sans"/>
              <a:sym typeface="DM Sans"/>
            </a:endParaRPr>
          </a:p>
        </p:txBody>
      </p:sp>
      <p:sp>
        <p:nvSpPr>
          <p:cNvPr id="143" name="Google Shape;143;p34"/>
          <p:cNvSpPr txBox="1"/>
          <p:nvPr/>
        </p:nvSpPr>
        <p:spPr>
          <a:xfrm>
            <a:off x="540000" y="2340000"/>
            <a:ext cx="37653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Vamos a crear un servicio que permita recuperar una lista de artículos</a:t>
            </a:r>
            <a:endParaRPr sz="1350">
              <a:latin typeface="DM Sans"/>
              <a:ea typeface="DM Sans"/>
              <a:cs typeface="DM Sans"/>
              <a:sym typeface="DM Sans"/>
            </a:endParaRPr>
          </a:p>
        </p:txBody>
      </p:sp>
      <p:sp>
        <p:nvSpPr>
          <p:cNvPr id="144" name="Google Shape;144;p34"/>
          <p:cNvSpPr txBox="1"/>
          <p:nvPr/>
        </p:nvSpPr>
        <p:spPr>
          <a:xfrm>
            <a:off x="4410000" y="468000"/>
            <a:ext cx="4258800" cy="4122000"/>
          </a:xfrm>
          <a:prstGeom prst="rect">
            <a:avLst/>
          </a:prstGeom>
          <a:solidFill>
            <a:srgbClr val="000000"/>
          </a:solidFill>
          <a:ln>
            <a:noFill/>
          </a:ln>
        </p:spPr>
        <p:txBody>
          <a:bodyPr anchorCtr="0" anchor="ctr" bIns="91425" lIns="180000" spcFirstLastPara="1" rIns="91425" wrap="square" tIns="91425">
            <a:noAutofit/>
          </a:bodyPr>
          <a:lstStyle/>
          <a:p>
            <a:pPr indent="0" lvl="0" marL="89999" rtl="0" algn="l">
              <a:lnSpc>
                <a:spcPct val="135714"/>
              </a:lnSpc>
              <a:spcBef>
                <a:spcPts val="0"/>
              </a:spcBef>
              <a:spcAft>
                <a:spcPts val="0"/>
              </a:spcAft>
              <a:buNone/>
            </a:pPr>
            <a:r>
              <a:rPr lang="es-419" sz="1000">
                <a:solidFill>
                  <a:srgbClr val="C586C0"/>
                </a:solidFill>
                <a:highlight>
                  <a:srgbClr val="000000"/>
                </a:highlight>
                <a:latin typeface="Consolas"/>
                <a:ea typeface="Consolas"/>
                <a:cs typeface="Consolas"/>
                <a:sym typeface="Consolas"/>
              </a:rPr>
              <a:t>import</a:t>
            </a:r>
            <a:r>
              <a:rPr lang="es-419" sz="1000">
                <a:solidFill>
                  <a:srgbClr val="D4D4D4"/>
                </a:solidFill>
                <a:highlight>
                  <a:srgbClr val="000000"/>
                </a:highlight>
                <a:latin typeface="Consolas"/>
                <a:ea typeface="Consolas"/>
                <a:cs typeface="Consolas"/>
                <a:sym typeface="Consolas"/>
              </a:rPr>
              <a:t> { </a:t>
            </a:r>
            <a:r>
              <a:rPr lang="es-419" sz="1000">
                <a:solidFill>
                  <a:srgbClr val="9CDCFE"/>
                </a:solidFill>
                <a:highlight>
                  <a:srgbClr val="000000"/>
                </a:highlight>
                <a:latin typeface="Consolas"/>
                <a:ea typeface="Consolas"/>
                <a:cs typeface="Consolas"/>
                <a:sym typeface="Consolas"/>
              </a:rPr>
              <a:t>Injectable</a:t>
            </a:r>
            <a:r>
              <a:rPr lang="es-419" sz="1000">
                <a:solidFill>
                  <a:srgbClr val="D4D4D4"/>
                </a:solidFill>
                <a:highlight>
                  <a:srgbClr val="000000"/>
                </a:highlight>
                <a:latin typeface="Consolas"/>
                <a:ea typeface="Consolas"/>
                <a:cs typeface="Consolas"/>
                <a:sym typeface="Consolas"/>
              </a:rPr>
              <a:t> } </a:t>
            </a:r>
            <a:r>
              <a:rPr lang="es-419" sz="1000">
                <a:solidFill>
                  <a:srgbClr val="C586C0"/>
                </a:solidFill>
                <a:highlight>
                  <a:srgbClr val="000000"/>
                </a:highlight>
                <a:latin typeface="Consolas"/>
                <a:ea typeface="Consolas"/>
                <a:cs typeface="Consolas"/>
                <a:sym typeface="Consolas"/>
              </a:rPr>
              <a:t>from</a:t>
            </a:r>
            <a:r>
              <a:rPr lang="es-419" sz="1000">
                <a:solidFill>
                  <a:srgbClr val="D4D4D4"/>
                </a:solidFill>
                <a:highlight>
                  <a:srgbClr val="000000"/>
                </a:highlight>
                <a:latin typeface="Consolas"/>
                <a:ea typeface="Consolas"/>
                <a:cs typeface="Consolas"/>
                <a:sym typeface="Consolas"/>
              </a:rPr>
              <a:t> </a:t>
            </a:r>
            <a:r>
              <a:rPr lang="es-419" sz="1000">
                <a:solidFill>
                  <a:srgbClr val="CE9178"/>
                </a:solidFill>
                <a:highlight>
                  <a:srgbClr val="000000"/>
                </a:highlight>
                <a:latin typeface="Consolas"/>
                <a:ea typeface="Consolas"/>
                <a:cs typeface="Consolas"/>
                <a:sym typeface="Consolas"/>
              </a:rPr>
              <a:t>'@angular/core'</a:t>
            </a:r>
            <a:r>
              <a:rPr lang="es-419" sz="1000">
                <a:solidFill>
                  <a:srgbClr val="D4D4D4"/>
                </a:solidFill>
                <a:highlight>
                  <a:srgbClr val="000000"/>
                </a:highlight>
                <a:latin typeface="Consolas"/>
                <a:ea typeface="Consolas"/>
                <a:cs typeface="Consolas"/>
                <a:sym typeface="Consolas"/>
              </a:rPr>
              <a:t>;</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a:t>
            </a:r>
            <a:r>
              <a:rPr lang="es-419" sz="1000">
                <a:solidFill>
                  <a:srgbClr val="4EC9B0"/>
                </a:solidFill>
                <a:highlight>
                  <a:srgbClr val="000000"/>
                </a:highlight>
                <a:latin typeface="Consolas"/>
                <a:ea typeface="Consolas"/>
                <a:cs typeface="Consolas"/>
                <a:sym typeface="Consolas"/>
              </a:rPr>
              <a:t>Injectable</a:t>
            </a:r>
            <a:r>
              <a:rPr lang="es-419" sz="1000">
                <a:solidFill>
                  <a:srgbClr val="D4D4D4"/>
                </a:solidFill>
                <a:highlight>
                  <a:srgbClr val="000000"/>
                </a:highlight>
                <a:latin typeface="Consolas"/>
                <a:ea typeface="Consolas"/>
                <a:cs typeface="Consolas"/>
                <a:sym typeface="Consolas"/>
              </a:rPr>
              <a:t>({</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r>
              <a:rPr lang="es-419" sz="1000">
                <a:solidFill>
                  <a:srgbClr val="9CDCFE"/>
                </a:solidFill>
                <a:highlight>
                  <a:srgbClr val="000000"/>
                </a:highlight>
                <a:latin typeface="Consolas"/>
                <a:ea typeface="Consolas"/>
                <a:cs typeface="Consolas"/>
                <a:sym typeface="Consolas"/>
              </a:rPr>
              <a:t>providedIn:</a:t>
            </a:r>
            <a:r>
              <a:rPr lang="es-419" sz="1000">
                <a:solidFill>
                  <a:srgbClr val="D4D4D4"/>
                </a:solidFill>
                <a:highlight>
                  <a:srgbClr val="000000"/>
                </a:highlight>
                <a:latin typeface="Consolas"/>
                <a:ea typeface="Consolas"/>
                <a:cs typeface="Consolas"/>
                <a:sym typeface="Consolas"/>
              </a:rPr>
              <a:t> </a:t>
            </a:r>
            <a:r>
              <a:rPr lang="es-419" sz="1000">
                <a:solidFill>
                  <a:srgbClr val="CE9178"/>
                </a:solidFill>
                <a:highlight>
                  <a:srgbClr val="000000"/>
                </a:highlight>
                <a:latin typeface="Consolas"/>
                <a:ea typeface="Consolas"/>
                <a:cs typeface="Consolas"/>
                <a:sym typeface="Consolas"/>
              </a:rPr>
              <a:t>'root'</a:t>
            </a:r>
            <a:endParaRPr sz="1000">
              <a:solidFill>
                <a:srgbClr val="CE9178"/>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C586C0"/>
                </a:solidFill>
                <a:highlight>
                  <a:srgbClr val="000000"/>
                </a:highlight>
                <a:latin typeface="Consolas"/>
                <a:ea typeface="Consolas"/>
                <a:cs typeface="Consolas"/>
                <a:sym typeface="Consolas"/>
              </a:rPr>
              <a:t>export</a:t>
            </a:r>
            <a:r>
              <a:rPr lang="es-419" sz="1000">
                <a:solidFill>
                  <a:srgbClr val="D4D4D4"/>
                </a:solidFill>
                <a:highlight>
                  <a:srgbClr val="000000"/>
                </a:highlight>
                <a:latin typeface="Consolas"/>
                <a:ea typeface="Consolas"/>
                <a:cs typeface="Consolas"/>
                <a:sym typeface="Consolas"/>
              </a:rPr>
              <a:t> </a:t>
            </a:r>
            <a:r>
              <a:rPr lang="es-419" sz="1000">
                <a:solidFill>
                  <a:srgbClr val="569CD6"/>
                </a:solidFill>
                <a:highlight>
                  <a:srgbClr val="000000"/>
                </a:highlight>
                <a:latin typeface="Consolas"/>
                <a:ea typeface="Consolas"/>
                <a:cs typeface="Consolas"/>
                <a:sym typeface="Consolas"/>
              </a:rPr>
              <a:t>class</a:t>
            </a:r>
            <a:r>
              <a:rPr lang="es-419" sz="1000">
                <a:solidFill>
                  <a:srgbClr val="D4D4D4"/>
                </a:solidFill>
                <a:highlight>
                  <a:srgbClr val="000000"/>
                </a:highlight>
                <a:latin typeface="Consolas"/>
                <a:ea typeface="Consolas"/>
                <a:cs typeface="Consolas"/>
                <a:sym typeface="Consolas"/>
              </a:rPr>
              <a:t> </a:t>
            </a:r>
            <a:r>
              <a:rPr lang="es-419" sz="1000">
                <a:solidFill>
                  <a:srgbClr val="4EC9B0"/>
                </a:solidFill>
                <a:highlight>
                  <a:srgbClr val="000000"/>
                </a:highlight>
                <a:latin typeface="Consolas"/>
                <a:ea typeface="Consolas"/>
                <a:cs typeface="Consolas"/>
                <a:sym typeface="Consolas"/>
              </a:rPr>
              <a:t>ArticulosService</a:t>
            </a:r>
            <a:r>
              <a:rPr lang="es-419" sz="1000">
                <a:solidFill>
                  <a:srgbClr val="D4D4D4"/>
                </a:solidFill>
                <a:highlight>
                  <a:srgbClr val="000000"/>
                </a:highlight>
                <a:latin typeface="Consolas"/>
                <a:ea typeface="Consolas"/>
                <a:cs typeface="Consolas"/>
                <a:sym typeface="Consolas"/>
              </a:rPr>
              <a:t> {</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r>
              <a:rPr lang="es-419" sz="1000">
                <a:solidFill>
                  <a:srgbClr val="DCDCAA"/>
                </a:solidFill>
                <a:highlight>
                  <a:srgbClr val="000000"/>
                </a:highlight>
                <a:latin typeface="Consolas"/>
                <a:ea typeface="Consolas"/>
                <a:cs typeface="Consolas"/>
                <a:sym typeface="Consolas"/>
              </a:rPr>
              <a:t>retornar</a:t>
            </a:r>
            <a:r>
              <a:rPr lang="es-419" sz="1000">
                <a:solidFill>
                  <a:srgbClr val="D4D4D4"/>
                </a:solidFill>
                <a:highlight>
                  <a:srgbClr val="000000"/>
                </a:highlight>
                <a:latin typeface="Consolas"/>
                <a:ea typeface="Consolas"/>
                <a:cs typeface="Consolas"/>
                <a:sym typeface="Consolas"/>
              </a:rPr>
              <a:t>() {</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r>
              <a:rPr lang="es-419" sz="1000">
                <a:solidFill>
                  <a:srgbClr val="C586C0"/>
                </a:solidFill>
                <a:highlight>
                  <a:srgbClr val="000000"/>
                </a:highlight>
                <a:latin typeface="Consolas"/>
                <a:ea typeface="Consolas"/>
                <a:cs typeface="Consolas"/>
                <a:sym typeface="Consolas"/>
              </a:rPr>
              <a:t>return</a:t>
            </a:r>
            <a:r>
              <a:rPr lang="es-419" sz="1000">
                <a:solidFill>
                  <a:srgbClr val="D4D4D4"/>
                </a:solidFill>
                <a:highlight>
                  <a:srgbClr val="000000"/>
                </a:highlight>
                <a:latin typeface="Consolas"/>
                <a:ea typeface="Consolas"/>
                <a:cs typeface="Consolas"/>
                <a:sym typeface="Consolas"/>
              </a:rPr>
              <a:t> [</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r>
              <a:rPr lang="es-419" sz="1000">
                <a:solidFill>
                  <a:srgbClr val="9CDCFE"/>
                </a:solidFill>
                <a:highlight>
                  <a:srgbClr val="000000"/>
                </a:highlight>
                <a:latin typeface="Consolas"/>
                <a:ea typeface="Consolas"/>
                <a:cs typeface="Consolas"/>
                <a:sym typeface="Consolas"/>
              </a:rPr>
              <a:t>codigo:</a:t>
            </a:r>
            <a:r>
              <a:rPr lang="es-419" sz="1000">
                <a:solidFill>
                  <a:srgbClr val="D4D4D4"/>
                </a:solidFill>
                <a:highlight>
                  <a:srgbClr val="000000"/>
                </a:highlight>
                <a:latin typeface="Consolas"/>
                <a:ea typeface="Consolas"/>
                <a:cs typeface="Consolas"/>
                <a:sym typeface="Consolas"/>
              </a:rPr>
              <a:t> </a:t>
            </a:r>
            <a:r>
              <a:rPr lang="es-419" sz="1000">
                <a:solidFill>
                  <a:srgbClr val="B5CEA8"/>
                </a:solidFill>
                <a:highlight>
                  <a:srgbClr val="000000"/>
                </a:highlight>
                <a:latin typeface="Consolas"/>
                <a:ea typeface="Consolas"/>
                <a:cs typeface="Consolas"/>
                <a:sym typeface="Consolas"/>
              </a:rPr>
              <a:t>1</a:t>
            </a:r>
            <a:r>
              <a:rPr lang="es-419" sz="1000">
                <a:solidFill>
                  <a:srgbClr val="D4D4D4"/>
                </a:solidFill>
                <a:highlight>
                  <a:srgbClr val="000000"/>
                </a:highlight>
                <a:latin typeface="Consolas"/>
                <a:ea typeface="Consolas"/>
                <a:cs typeface="Consolas"/>
                <a:sym typeface="Consolas"/>
              </a:rPr>
              <a:t>,</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r>
              <a:rPr lang="es-419" sz="1000">
                <a:solidFill>
                  <a:srgbClr val="9CDCFE"/>
                </a:solidFill>
                <a:highlight>
                  <a:srgbClr val="000000"/>
                </a:highlight>
                <a:latin typeface="Consolas"/>
                <a:ea typeface="Consolas"/>
                <a:cs typeface="Consolas"/>
                <a:sym typeface="Consolas"/>
              </a:rPr>
              <a:t>descripcion:</a:t>
            </a:r>
            <a:r>
              <a:rPr lang="es-419" sz="1000">
                <a:solidFill>
                  <a:srgbClr val="D4D4D4"/>
                </a:solidFill>
                <a:highlight>
                  <a:srgbClr val="000000"/>
                </a:highlight>
                <a:latin typeface="Consolas"/>
                <a:ea typeface="Consolas"/>
                <a:cs typeface="Consolas"/>
                <a:sym typeface="Consolas"/>
              </a:rPr>
              <a:t> </a:t>
            </a:r>
            <a:r>
              <a:rPr lang="es-419" sz="1000">
                <a:solidFill>
                  <a:srgbClr val="CE9178"/>
                </a:solidFill>
                <a:highlight>
                  <a:srgbClr val="000000"/>
                </a:highlight>
                <a:latin typeface="Consolas"/>
                <a:ea typeface="Consolas"/>
                <a:cs typeface="Consolas"/>
                <a:sym typeface="Consolas"/>
              </a:rPr>
              <a:t>"patatas"</a:t>
            </a:r>
            <a:r>
              <a:rPr lang="es-419" sz="1000">
                <a:solidFill>
                  <a:srgbClr val="D4D4D4"/>
                </a:solidFill>
                <a:highlight>
                  <a:srgbClr val="000000"/>
                </a:highlight>
                <a:latin typeface="Consolas"/>
                <a:ea typeface="Consolas"/>
                <a:cs typeface="Consolas"/>
                <a:sym typeface="Consolas"/>
              </a:rPr>
              <a:t>,</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r>
              <a:rPr lang="es-419" sz="1000">
                <a:solidFill>
                  <a:srgbClr val="9CDCFE"/>
                </a:solidFill>
                <a:highlight>
                  <a:srgbClr val="000000"/>
                </a:highlight>
                <a:latin typeface="Consolas"/>
                <a:ea typeface="Consolas"/>
                <a:cs typeface="Consolas"/>
                <a:sym typeface="Consolas"/>
              </a:rPr>
              <a:t>precio:</a:t>
            </a:r>
            <a:r>
              <a:rPr lang="es-419" sz="1000">
                <a:solidFill>
                  <a:srgbClr val="D4D4D4"/>
                </a:solidFill>
                <a:highlight>
                  <a:srgbClr val="000000"/>
                </a:highlight>
                <a:latin typeface="Consolas"/>
                <a:ea typeface="Consolas"/>
                <a:cs typeface="Consolas"/>
                <a:sym typeface="Consolas"/>
              </a:rPr>
              <a:t> </a:t>
            </a:r>
            <a:r>
              <a:rPr lang="es-419" sz="1000">
                <a:solidFill>
                  <a:srgbClr val="B5CEA8"/>
                </a:solidFill>
                <a:highlight>
                  <a:srgbClr val="000000"/>
                </a:highlight>
                <a:latin typeface="Consolas"/>
                <a:ea typeface="Consolas"/>
                <a:cs typeface="Consolas"/>
                <a:sym typeface="Consolas"/>
              </a:rPr>
              <a:t>12.33</a:t>
            </a:r>
            <a:endParaRPr sz="1000">
              <a:solidFill>
                <a:srgbClr val="B5CEA8"/>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r>
              <a:rPr lang="es-419" sz="1000">
                <a:solidFill>
                  <a:srgbClr val="9CDCFE"/>
                </a:solidFill>
                <a:highlight>
                  <a:srgbClr val="000000"/>
                </a:highlight>
                <a:latin typeface="Consolas"/>
                <a:ea typeface="Consolas"/>
                <a:cs typeface="Consolas"/>
                <a:sym typeface="Consolas"/>
              </a:rPr>
              <a:t>codigo:</a:t>
            </a:r>
            <a:r>
              <a:rPr lang="es-419" sz="1000">
                <a:solidFill>
                  <a:srgbClr val="D4D4D4"/>
                </a:solidFill>
                <a:highlight>
                  <a:srgbClr val="000000"/>
                </a:highlight>
                <a:latin typeface="Consolas"/>
                <a:ea typeface="Consolas"/>
                <a:cs typeface="Consolas"/>
                <a:sym typeface="Consolas"/>
              </a:rPr>
              <a:t> </a:t>
            </a:r>
            <a:r>
              <a:rPr lang="es-419" sz="1000">
                <a:solidFill>
                  <a:srgbClr val="B5CEA8"/>
                </a:solidFill>
                <a:highlight>
                  <a:srgbClr val="000000"/>
                </a:highlight>
                <a:latin typeface="Consolas"/>
                <a:ea typeface="Consolas"/>
                <a:cs typeface="Consolas"/>
                <a:sym typeface="Consolas"/>
              </a:rPr>
              <a:t>2</a:t>
            </a:r>
            <a:r>
              <a:rPr lang="es-419" sz="1000">
                <a:solidFill>
                  <a:srgbClr val="D4D4D4"/>
                </a:solidFill>
                <a:highlight>
                  <a:srgbClr val="000000"/>
                </a:highlight>
                <a:latin typeface="Consolas"/>
                <a:ea typeface="Consolas"/>
                <a:cs typeface="Consolas"/>
                <a:sym typeface="Consolas"/>
              </a:rPr>
              <a:t>,</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r>
              <a:rPr lang="es-419" sz="1000">
                <a:solidFill>
                  <a:srgbClr val="9CDCFE"/>
                </a:solidFill>
                <a:highlight>
                  <a:srgbClr val="000000"/>
                </a:highlight>
                <a:latin typeface="Consolas"/>
                <a:ea typeface="Consolas"/>
                <a:cs typeface="Consolas"/>
                <a:sym typeface="Consolas"/>
              </a:rPr>
              <a:t>descripcion:</a:t>
            </a:r>
            <a:r>
              <a:rPr lang="es-419" sz="1000">
                <a:solidFill>
                  <a:srgbClr val="D4D4D4"/>
                </a:solidFill>
                <a:highlight>
                  <a:srgbClr val="000000"/>
                </a:highlight>
                <a:latin typeface="Consolas"/>
                <a:ea typeface="Consolas"/>
                <a:cs typeface="Consolas"/>
                <a:sym typeface="Consolas"/>
              </a:rPr>
              <a:t> </a:t>
            </a:r>
            <a:r>
              <a:rPr lang="es-419" sz="1000">
                <a:solidFill>
                  <a:srgbClr val="CE9178"/>
                </a:solidFill>
                <a:highlight>
                  <a:srgbClr val="000000"/>
                </a:highlight>
                <a:latin typeface="Consolas"/>
                <a:ea typeface="Consolas"/>
                <a:cs typeface="Consolas"/>
                <a:sym typeface="Consolas"/>
              </a:rPr>
              <a:t>"manzanas"</a:t>
            </a:r>
            <a:r>
              <a:rPr lang="es-419" sz="1000">
                <a:solidFill>
                  <a:srgbClr val="D4D4D4"/>
                </a:solidFill>
                <a:highlight>
                  <a:srgbClr val="000000"/>
                </a:highlight>
                <a:latin typeface="Consolas"/>
                <a:ea typeface="Consolas"/>
                <a:cs typeface="Consolas"/>
                <a:sym typeface="Consolas"/>
              </a:rPr>
              <a:t>,</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r>
              <a:rPr lang="es-419" sz="1000">
                <a:solidFill>
                  <a:srgbClr val="9CDCFE"/>
                </a:solidFill>
                <a:highlight>
                  <a:srgbClr val="000000"/>
                </a:highlight>
                <a:latin typeface="Consolas"/>
                <a:ea typeface="Consolas"/>
                <a:cs typeface="Consolas"/>
                <a:sym typeface="Consolas"/>
              </a:rPr>
              <a:t>precio:</a:t>
            </a:r>
            <a:r>
              <a:rPr lang="es-419" sz="1000">
                <a:solidFill>
                  <a:srgbClr val="D4D4D4"/>
                </a:solidFill>
                <a:highlight>
                  <a:srgbClr val="000000"/>
                </a:highlight>
                <a:latin typeface="Consolas"/>
                <a:ea typeface="Consolas"/>
                <a:cs typeface="Consolas"/>
                <a:sym typeface="Consolas"/>
              </a:rPr>
              <a:t> </a:t>
            </a:r>
            <a:r>
              <a:rPr lang="es-419" sz="1000">
                <a:solidFill>
                  <a:srgbClr val="B5CEA8"/>
                </a:solidFill>
                <a:highlight>
                  <a:srgbClr val="000000"/>
                </a:highlight>
                <a:latin typeface="Consolas"/>
                <a:ea typeface="Consolas"/>
                <a:cs typeface="Consolas"/>
                <a:sym typeface="Consolas"/>
              </a:rPr>
              <a:t>54</a:t>
            </a:r>
            <a:endParaRPr sz="1000">
              <a:solidFill>
                <a:srgbClr val="B5CEA8"/>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  }</a:t>
            </a:r>
            <a:endParaRPr sz="1000">
              <a:solidFill>
                <a:srgbClr val="D4D4D4"/>
              </a:solidFill>
              <a:highlight>
                <a:srgbClr val="000000"/>
              </a:highlight>
              <a:latin typeface="Consolas"/>
              <a:ea typeface="Consolas"/>
              <a:cs typeface="Consolas"/>
              <a:sym typeface="Consolas"/>
            </a:endParaRPr>
          </a:p>
          <a:p>
            <a:pPr indent="0" lvl="0" marL="89999" rtl="0" algn="l">
              <a:lnSpc>
                <a:spcPct val="135714"/>
              </a:lnSpc>
              <a:spcBef>
                <a:spcPts val="0"/>
              </a:spcBef>
              <a:spcAft>
                <a:spcPts val="0"/>
              </a:spcAft>
              <a:buNone/>
            </a:pPr>
            <a:r>
              <a:rPr lang="es-419" sz="1000">
                <a:solidFill>
                  <a:srgbClr val="D4D4D4"/>
                </a:solidFill>
                <a:highlight>
                  <a:srgbClr val="000000"/>
                </a:highlight>
                <a:latin typeface="Consolas"/>
                <a:ea typeface="Consolas"/>
                <a:cs typeface="Consolas"/>
                <a:sym typeface="Consolas"/>
              </a:rPr>
              <a:t>}</a:t>
            </a:r>
            <a:endParaRPr sz="1000">
              <a:solidFill>
                <a:srgbClr val="D4D4D4"/>
              </a:solidFill>
              <a:highlight>
                <a:srgbClr val="000000"/>
              </a:highlight>
              <a:latin typeface="Consolas"/>
              <a:ea typeface="Consolas"/>
              <a:cs typeface="Consolas"/>
              <a:sym typeface="Consola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grpSp>
        <p:nvGrpSpPr>
          <p:cNvPr id="764" name="Google Shape;764;p97"/>
          <p:cNvGrpSpPr/>
          <p:nvPr/>
        </p:nvGrpSpPr>
        <p:grpSpPr>
          <a:xfrm>
            <a:off x="501452" y="483061"/>
            <a:ext cx="401518" cy="401518"/>
            <a:chOff x="974706" y="2467173"/>
            <a:chExt cx="738900" cy="738900"/>
          </a:xfrm>
        </p:grpSpPr>
        <p:sp>
          <p:nvSpPr>
            <p:cNvPr id="765" name="Google Shape;765;p9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6" name="Google Shape;766;p9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67" name="Google Shape;767;p97"/>
          <p:cNvSpPr txBox="1"/>
          <p:nvPr/>
        </p:nvSpPr>
        <p:spPr>
          <a:xfrm>
            <a:off x="501450" y="1081750"/>
            <a:ext cx="7574100" cy="5153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import { of } from 'rxjs';</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import { mergeMap, switchMap } from 'rxjs/operators';</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const ids = of(1, 2, 3); // Lista de IDs de usuarios</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 Completar con mergeMap</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ids.pipe(</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  // Aplicar mergeMap para hacer solicitudes HTTP usando los IDs</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).subscribe(data =&gt; console.log('mergeMap:', data));</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 Completar con switchMap</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ids.pipe(</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  // Aplicar switchMap para hacer solicitudes HTTP usando los IDs</a:t>
            </a:r>
            <a:endParaRPr b="1" sz="120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).subscribe(data =&gt; console.log('switchMap:', data));</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1200">
              <a:solidFill>
                <a:schemeClr val="dk1"/>
              </a:solidFill>
              <a:latin typeface="DM Sans"/>
              <a:ea typeface="DM Sans"/>
              <a:cs typeface="DM Sans"/>
              <a:sym typeface="DM Sans"/>
            </a:endParaRPr>
          </a:p>
        </p:txBody>
      </p:sp>
      <p:pic>
        <p:nvPicPr>
          <p:cNvPr id="768" name="Google Shape;768;p9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69" name="Google Shape;769;p9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4"/>
        </a:solidFill>
      </p:bgPr>
    </p:bg>
    <p:spTree>
      <p:nvGrpSpPr>
        <p:cNvPr id="773" name="Shape 773"/>
        <p:cNvGrpSpPr/>
        <p:nvPr/>
      </p:nvGrpSpPr>
      <p:grpSpPr>
        <a:xfrm>
          <a:off x="0" y="0"/>
          <a:ext cx="0" cy="0"/>
          <a:chOff x="0" y="0"/>
          <a:chExt cx="0" cy="0"/>
        </a:xfrm>
      </p:grpSpPr>
      <p:pic>
        <p:nvPicPr>
          <p:cNvPr id="774" name="Google Shape;774;p98"/>
          <p:cNvPicPr preferRelativeResize="0"/>
          <p:nvPr/>
        </p:nvPicPr>
        <p:blipFill>
          <a:blip r:embed="rId3">
            <a:alphaModFix amt="2000"/>
          </a:blip>
          <a:stretch>
            <a:fillRect/>
          </a:stretch>
        </p:blipFill>
        <p:spPr>
          <a:xfrm>
            <a:off x="21825" y="1623047"/>
            <a:ext cx="9144000" cy="1897380"/>
          </a:xfrm>
          <a:prstGeom prst="rect">
            <a:avLst/>
          </a:prstGeom>
          <a:noFill/>
          <a:ln>
            <a:noFill/>
          </a:ln>
        </p:spPr>
      </p:pic>
      <p:sp>
        <p:nvSpPr>
          <p:cNvPr id="775" name="Google Shape;775;p98"/>
          <p:cNvSpPr txBox="1"/>
          <p:nvPr/>
        </p:nvSpPr>
        <p:spPr>
          <a:xfrm>
            <a:off x="2151600" y="1925225"/>
            <a:ext cx="4840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3600">
                <a:solidFill>
                  <a:srgbClr val="FAFF00"/>
                </a:solidFill>
                <a:latin typeface="Inter"/>
                <a:ea typeface="Inter"/>
                <a:cs typeface="Inter"/>
                <a:sym typeface="Inter"/>
              </a:rPr>
              <a:t>Educación digital</a:t>
            </a:r>
            <a:endParaRPr b="1" sz="3600">
              <a:solidFill>
                <a:srgbClr val="FAFF00"/>
              </a:solidFill>
              <a:latin typeface="Inter"/>
              <a:ea typeface="Inter"/>
              <a:cs typeface="Inter"/>
              <a:sym typeface="Inter"/>
            </a:endParaRPr>
          </a:p>
          <a:p>
            <a:pPr indent="0" lvl="0" marL="0" rtl="0" algn="ctr">
              <a:spcBef>
                <a:spcPts val="0"/>
              </a:spcBef>
              <a:spcAft>
                <a:spcPts val="0"/>
              </a:spcAft>
              <a:buNone/>
            </a:pPr>
            <a:r>
              <a:rPr lang="es-419" sz="3600">
                <a:solidFill>
                  <a:srgbClr val="FAFAFA"/>
                </a:solidFill>
                <a:latin typeface="Inter"/>
                <a:ea typeface="Inter"/>
                <a:cs typeface="Inter"/>
                <a:sym typeface="Inter"/>
              </a:rPr>
              <a:t>para el mundo real</a:t>
            </a:r>
            <a:endParaRPr sz="3600">
              <a:solidFill>
                <a:srgbClr val="FAFAFA"/>
              </a:solidFill>
              <a:latin typeface="Inter"/>
              <a:ea typeface="Inter"/>
              <a:cs typeface="Inter"/>
              <a:sym typeface="Inter"/>
            </a:endParaRPr>
          </a:p>
        </p:txBody>
      </p:sp>
      <p:pic>
        <p:nvPicPr>
          <p:cNvPr id="776" name="Google Shape;776;p98"/>
          <p:cNvPicPr preferRelativeResize="0"/>
          <p:nvPr/>
        </p:nvPicPr>
        <p:blipFill>
          <a:blip r:embed="rId4">
            <a:alphaModFix/>
          </a:blip>
          <a:stretch>
            <a:fillRect/>
          </a:stretch>
        </p:blipFill>
        <p:spPr>
          <a:xfrm>
            <a:off x="4085725" y="4705802"/>
            <a:ext cx="1016200" cy="212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99"/>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782" name="Google Shape;782;p99"/>
          <p:cNvSpPr txBox="1"/>
          <p:nvPr/>
        </p:nvSpPr>
        <p:spPr>
          <a:xfrm>
            <a:off x="3641425"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419" sz="4000">
                <a:solidFill>
                  <a:schemeClr val="dk1"/>
                </a:solidFill>
                <a:latin typeface="DM Sans"/>
                <a:ea typeface="DM Sans"/>
                <a:cs typeface="DM Sans"/>
                <a:sym typeface="DM Sans"/>
              </a:rPr>
              <a:t>Encuesta</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419" sz="4000">
                <a:solidFill>
                  <a:schemeClr val="dk1"/>
                </a:solidFill>
                <a:latin typeface="DM Sans"/>
                <a:ea typeface="DM Sans"/>
                <a:cs typeface="DM Sans"/>
                <a:sym typeface="DM Sans"/>
              </a:rPr>
              <a:t>sobre esta clase</a:t>
            </a:r>
            <a:endParaRPr b="1" sz="4000">
              <a:solidFill>
                <a:schemeClr val="dk1"/>
              </a:solidFill>
              <a:latin typeface="DM Sans"/>
              <a:ea typeface="DM Sans"/>
              <a:cs typeface="DM Sans"/>
              <a:sym typeface="DM Sans"/>
            </a:endParaRPr>
          </a:p>
        </p:txBody>
      </p:sp>
      <p:sp>
        <p:nvSpPr>
          <p:cNvPr id="783" name="Google Shape;783;p99"/>
          <p:cNvSpPr txBox="1"/>
          <p:nvPr/>
        </p:nvSpPr>
        <p:spPr>
          <a:xfrm>
            <a:off x="3641425" y="24119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solidFill>
                  <a:schemeClr val="dk2"/>
                </a:solidFill>
                <a:latin typeface="DM Sans Medium"/>
                <a:ea typeface="DM Sans Medium"/>
                <a:cs typeface="DM Sans Medium"/>
                <a:sym typeface="DM Sans Medium"/>
              </a:rPr>
              <a:t>Por encuestas de Zoom</a:t>
            </a:r>
            <a:endParaRPr sz="1800">
              <a:solidFill>
                <a:schemeClr val="dk2"/>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419" sz="1350">
                <a:latin typeface="DM Sans"/>
                <a:ea typeface="DM Sans"/>
                <a:cs typeface="DM Sans"/>
                <a:sym typeface="DM Sans"/>
              </a:rPr>
              <a:t>¡Terminamos la clase!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Cuéntanos qué temas te resultaron más complejos de entender. </a:t>
            </a:r>
            <a:r>
              <a:rPr b="1" lang="es-419" sz="1350">
                <a:latin typeface="DM Sans"/>
                <a:ea typeface="DM Sans"/>
                <a:cs typeface="DM Sans"/>
                <a:sym typeface="DM Sans"/>
              </a:rPr>
              <a:t>Puedes elegir más de uno</a:t>
            </a:r>
            <a:r>
              <a:rPr lang="es-419"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784" name="Google Shape;784;p99"/>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150" name="Google Shape;150;p35"/>
          <p:cNvSpPr txBox="1"/>
          <p:nvPr/>
        </p:nvSpPr>
        <p:spPr>
          <a:xfrm>
            <a:off x="473350" y="1626100"/>
            <a:ext cx="67806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Ahora bien ¿Cómo es la </a:t>
            </a:r>
            <a:r>
              <a:rPr b="1" lang="es-419" sz="2500">
                <a:solidFill>
                  <a:srgbClr val="B7B7B7"/>
                </a:solidFill>
                <a:latin typeface="DM Sans"/>
                <a:ea typeface="DM Sans"/>
                <a:cs typeface="DM Sans"/>
                <a:sym typeface="DM Sans"/>
              </a:rPr>
              <a:t>estructura </a:t>
            </a:r>
            <a:r>
              <a:rPr lang="es-419" sz="2500">
                <a:solidFill>
                  <a:srgbClr val="B7B7B7"/>
                </a:solidFill>
                <a:latin typeface="DM Sans"/>
                <a:ea typeface="DM Sans"/>
                <a:cs typeface="DM Sans"/>
                <a:sym typeface="DM Sans"/>
              </a:rPr>
              <a:t>de los servicios? ¡Lo vemos en el próximo ejemplo en vivo!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151" name="Google Shape;151;p35"/>
          <p:cNvGrpSpPr/>
          <p:nvPr/>
        </p:nvGrpSpPr>
        <p:grpSpPr>
          <a:xfrm>
            <a:off x="473351" y="619523"/>
            <a:ext cx="738900" cy="738900"/>
            <a:chOff x="473351" y="619523"/>
            <a:chExt cx="738900" cy="738900"/>
          </a:xfrm>
        </p:grpSpPr>
        <p:sp>
          <p:nvSpPr>
            <p:cNvPr id="152" name="Google Shape;152;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3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nvSpPr>
        <p:spPr>
          <a:xfrm>
            <a:off x="1431550" y="537575"/>
            <a:ext cx="71694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chemeClr val="dk1"/>
                </a:solidFill>
                <a:latin typeface="DM Sans"/>
                <a:ea typeface="DM Sans"/>
                <a:cs typeface="DM Sans"/>
                <a:sym typeface="DM Sans"/>
              </a:rPr>
              <a:t>#FindTheBug: </a:t>
            </a:r>
            <a:r>
              <a:rPr b="1" lang="es-419" sz="2500">
                <a:solidFill>
                  <a:schemeClr val="dk1"/>
                </a:solidFill>
                <a:latin typeface="DM Sans"/>
                <a:ea typeface="DM Sans"/>
                <a:cs typeface="DM Sans"/>
                <a:sym typeface="DM Sans"/>
              </a:rPr>
              <a:t>Error en la Provisión de Servicios</a:t>
            </a:r>
            <a:endParaRPr b="1" sz="3500">
              <a:solidFill>
                <a:schemeClr val="dk1"/>
              </a:solidFill>
              <a:latin typeface="DM Sans"/>
              <a:ea typeface="DM Sans"/>
              <a:cs typeface="DM Sans"/>
              <a:sym typeface="DM Sans"/>
            </a:endParaRPr>
          </a:p>
        </p:txBody>
      </p:sp>
      <p:sp>
        <p:nvSpPr>
          <p:cNvPr id="159" name="Google Shape;159;p36"/>
          <p:cNvSpPr txBox="1"/>
          <p:nvPr/>
        </p:nvSpPr>
        <p:spPr>
          <a:xfrm>
            <a:off x="473350" y="147485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dk1"/>
              </a:solidFill>
              <a:latin typeface="Helvetica Neue"/>
              <a:ea typeface="Helvetica Neue"/>
              <a:cs typeface="Helvetica Neue"/>
              <a:sym typeface="Helvetica Neue"/>
            </a:endParaRPr>
          </a:p>
        </p:txBody>
      </p:sp>
      <p:sp>
        <p:nvSpPr>
          <p:cNvPr id="160" name="Google Shape;160;p36"/>
          <p:cNvSpPr txBox="1"/>
          <p:nvPr/>
        </p:nvSpPr>
        <p:spPr>
          <a:xfrm>
            <a:off x="1330600" y="3906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dk2"/>
                </a:solidFill>
                <a:latin typeface="DM Sans"/>
                <a:ea typeface="DM Sans"/>
                <a:cs typeface="DM Sans"/>
                <a:sym typeface="DM Sans"/>
              </a:rPr>
              <a:t>Duración: </a:t>
            </a:r>
            <a:r>
              <a:rPr b="1" lang="es-419" sz="2000">
                <a:solidFill>
                  <a:schemeClr val="dk2"/>
                </a:solidFill>
                <a:latin typeface="DM Sans"/>
                <a:ea typeface="DM Sans"/>
                <a:cs typeface="DM Sans"/>
                <a:sym typeface="DM Sans"/>
              </a:rPr>
              <a:t>10 minutos</a:t>
            </a:r>
            <a:endParaRPr b="1" sz="2000">
              <a:solidFill>
                <a:schemeClr val="dk2"/>
              </a:solidFill>
              <a:latin typeface="DM Sans"/>
              <a:ea typeface="DM Sans"/>
              <a:cs typeface="DM Sans"/>
              <a:sym typeface="DM Sans"/>
            </a:endParaRPr>
          </a:p>
        </p:txBody>
      </p:sp>
      <p:sp>
        <p:nvSpPr>
          <p:cNvPr id="161" name="Google Shape;161;p36"/>
          <p:cNvSpPr txBox="1"/>
          <p:nvPr/>
        </p:nvSpPr>
        <p:spPr>
          <a:xfrm>
            <a:off x="1063200" y="1599625"/>
            <a:ext cx="7537800" cy="4956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Font typeface="DM Sans"/>
              <a:buChar char="●"/>
            </a:pPr>
            <a:r>
              <a:rPr lang="es-419" sz="1600">
                <a:solidFill>
                  <a:schemeClr val="dk2"/>
                </a:solidFill>
                <a:latin typeface="DM Sans"/>
                <a:ea typeface="DM Sans"/>
                <a:cs typeface="DM Sans"/>
                <a:sym typeface="DM Sans"/>
              </a:rPr>
              <a:t>Identificar los errores presentes en la provisión del servicio.</a:t>
            </a:r>
            <a:endParaRPr sz="1600">
              <a:solidFill>
                <a:schemeClr val="dk2"/>
              </a:solidFill>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Char char="●"/>
            </a:pPr>
            <a:r>
              <a:rPr lang="es-419" sz="1600">
                <a:solidFill>
                  <a:schemeClr val="dk2"/>
                </a:solidFill>
                <a:latin typeface="DM Sans"/>
                <a:ea typeface="DM Sans"/>
                <a:cs typeface="DM Sans"/>
                <a:sym typeface="DM Sans"/>
              </a:rPr>
              <a:t>Corregir el archivo del servicio y su registro en el módulo de Angular.</a:t>
            </a:r>
            <a:endParaRPr sz="1600">
              <a:solidFill>
                <a:schemeClr val="dk2"/>
              </a:solidFill>
              <a:latin typeface="DM Sans"/>
              <a:ea typeface="DM Sans"/>
              <a:cs typeface="DM Sans"/>
              <a:sym typeface="DM Sans"/>
            </a:endParaRPr>
          </a:p>
          <a:p>
            <a:pPr indent="-330200" lvl="0" marL="457200" rtl="0" algn="l">
              <a:lnSpc>
                <a:spcPct val="115000"/>
              </a:lnSpc>
              <a:spcBef>
                <a:spcPts val="0"/>
              </a:spcBef>
              <a:spcAft>
                <a:spcPts val="0"/>
              </a:spcAft>
              <a:buClr>
                <a:schemeClr val="dk1"/>
              </a:buClr>
              <a:buSzPts val="1600"/>
              <a:buFont typeface="DM Sans"/>
              <a:buChar char="●"/>
            </a:pPr>
            <a:r>
              <a:rPr lang="es-419" sz="1600">
                <a:solidFill>
                  <a:schemeClr val="dk2"/>
                </a:solidFill>
                <a:latin typeface="DM Sans"/>
                <a:ea typeface="DM Sans"/>
                <a:cs typeface="DM Sans"/>
                <a:sym typeface="DM Sans"/>
              </a:rPr>
              <a:t>Verificar que el componente pueda acceder al servicio y consumir los datos.</a:t>
            </a:r>
            <a:endParaRPr sz="1600">
              <a:solidFill>
                <a:schemeClr val="dk2"/>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00">
              <a:solidFill>
                <a:schemeClr val="dk2"/>
              </a:solidFill>
              <a:latin typeface="DM Sans"/>
              <a:ea typeface="DM Sans"/>
              <a:cs typeface="DM Sans"/>
              <a:sym typeface="DM Sans"/>
            </a:endParaRPr>
          </a:p>
        </p:txBody>
      </p:sp>
      <p:grpSp>
        <p:nvGrpSpPr>
          <p:cNvPr id="162" name="Google Shape;162;p36"/>
          <p:cNvGrpSpPr/>
          <p:nvPr/>
        </p:nvGrpSpPr>
        <p:grpSpPr>
          <a:xfrm>
            <a:off x="473351" y="468273"/>
            <a:ext cx="738900" cy="738900"/>
            <a:chOff x="473351" y="468273"/>
            <a:chExt cx="738900" cy="738900"/>
          </a:xfrm>
        </p:grpSpPr>
        <p:sp>
          <p:nvSpPr>
            <p:cNvPr id="163" name="Google Shape;163;p36"/>
            <p:cNvSpPr/>
            <p:nvPr/>
          </p:nvSpPr>
          <p:spPr>
            <a:xfrm>
              <a:off x="473351" y="4682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36" title="ícono de find the bug"/>
            <p:cNvPicPr preferRelativeResize="0"/>
            <p:nvPr/>
          </p:nvPicPr>
          <p:blipFill>
            <a:blip r:embed="rId3">
              <a:alphaModFix/>
            </a:blip>
            <a:stretch>
              <a:fillRect/>
            </a:stretch>
          </p:blipFill>
          <p:spPr>
            <a:xfrm>
              <a:off x="616475" y="606825"/>
              <a:ext cx="452650" cy="452650"/>
            </a:xfrm>
            <a:prstGeom prst="rect">
              <a:avLst/>
            </a:prstGeom>
            <a:noFill/>
            <a:ln>
              <a:noFill/>
            </a:ln>
          </p:spPr>
        </p:pic>
      </p:grpSp>
      <p:grpSp>
        <p:nvGrpSpPr>
          <p:cNvPr id="165" name="Google Shape;165;p36"/>
          <p:cNvGrpSpPr/>
          <p:nvPr/>
        </p:nvGrpSpPr>
        <p:grpSpPr>
          <a:xfrm>
            <a:off x="0" y="-7400"/>
            <a:ext cx="9143925" cy="44400"/>
            <a:chOff x="0" y="-7400"/>
            <a:chExt cx="9143925" cy="44400"/>
          </a:xfrm>
        </p:grpSpPr>
        <p:sp>
          <p:nvSpPr>
            <p:cNvPr id="166" name="Google Shape;166;p36"/>
            <p:cNvSpPr/>
            <p:nvPr/>
          </p:nvSpPr>
          <p:spPr>
            <a:xfrm>
              <a:off x="5846625" y="-7400"/>
              <a:ext cx="3297300" cy="44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DM Sans"/>
                <a:ea typeface="DM Sans"/>
                <a:cs typeface="DM Sans"/>
                <a:sym typeface="DM Sans"/>
              </a:endParaRPr>
            </a:p>
          </p:txBody>
        </p:sp>
        <p:sp>
          <p:nvSpPr>
            <p:cNvPr id="167" name="Google Shape;167;p36"/>
            <p:cNvSpPr/>
            <p:nvPr/>
          </p:nvSpPr>
          <p:spPr>
            <a:xfrm>
              <a:off x="0" y="-7400"/>
              <a:ext cx="5846700" cy="4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